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1" r:id="rId4"/>
    <p:sldId id="262" r:id="rId5"/>
    <p:sldId id="278" r:id="rId6"/>
    <p:sldId id="263" r:id="rId7"/>
    <p:sldId id="281" r:id="rId8"/>
    <p:sldId id="282" r:id="rId9"/>
    <p:sldId id="264" r:id="rId10"/>
    <p:sldId id="265" r:id="rId11"/>
    <p:sldId id="266" r:id="rId12"/>
    <p:sldId id="283" r:id="rId13"/>
    <p:sldId id="259" r:id="rId14"/>
    <p:sldId id="267" r:id="rId15"/>
    <p:sldId id="268" r:id="rId16"/>
    <p:sldId id="269" r:id="rId17"/>
    <p:sldId id="271" r:id="rId18"/>
    <p:sldId id="272" r:id="rId19"/>
    <p:sldId id="273" r:id="rId20"/>
    <p:sldId id="260" r:id="rId21"/>
    <p:sldId id="274" r:id="rId22"/>
    <p:sldId id="284" r:id="rId23"/>
    <p:sldId id="275" r:id="rId24"/>
    <p:sldId id="276" r:id="rId25"/>
    <p:sldId id="277" r:id="rId26"/>
    <p:sldId id="287" r:id="rId2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7D9"/>
    <a:srgbClr val="F7BBE5"/>
    <a:srgbClr val="FF70B5"/>
    <a:srgbClr val="70D171"/>
    <a:srgbClr val="F5FF93"/>
    <a:srgbClr val="FFEB95"/>
    <a:srgbClr val="FF3C61"/>
    <a:srgbClr val="FFE7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4694"/>
  </p:normalViewPr>
  <p:slideViewPr>
    <p:cSldViewPr snapToGrid="0">
      <p:cViewPr varScale="1">
        <p:scale>
          <a:sx n="121" d="100"/>
          <a:sy n="121" d="100"/>
        </p:scale>
        <p:origin x="5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CF3E4A-F452-C24D-9377-A5B7219DFE1D}" type="datetimeFigureOut">
              <a:rPr kumimoji="1" lang="ja-JP" altLang="en-US" smtClean="0"/>
              <a:t>2023/1/13</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6935E-2E1E-2249-881B-4C418BB4D618}" type="slidenum">
              <a:rPr kumimoji="1" lang="ja-JP" altLang="en-US" smtClean="0"/>
              <a:t>‹#›</a:t>
            </a:fld>
            <a:endParaRPr kumimoji="1" lang="ja-JP" altLang="en-US"/>
          </a:p>
        </p:txBody>
      </p:sp>
    </p:spTree>
    <p:extLst>
      <p:ext uri="{BB962C8B-B14F-4D97-AF65-F5344CB8AC3E}">
        <p14:creationId xmlns:p14="http://schemas.microsoft.com/office/powerpoint/2010/main" val="11126287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46935E-2E1E-2249-881B-4C418BB4D618}" type="slidenum">
              <a:rPr kumimoji="1" lang="ja-JP" altLang="en-US" smtClean="0"/>
              <a:t>5</a:t>
            </a:fld>
            <a:endParaRPr kumimoji="1" lang="ja-JP" altLang="en-US"/>
          </a:p>
        </p:txBody>
      </p:sp>
    </p:spTree>
    <p:extLst>
      <p:ext uri="{BB962C8B-B14F-4D97-AF65-F5344CB8AC3E}">
        <p14:creationId xmlns:p14="http://schemas.microsoft.com/office/powerpoint/2010/main" val="22725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46935E-2E1E-2249-881B-4C418BB4D618}" type="slidenum">
              <a:rPr kumimoji="1" lang="ja-JP" altLang="en-US" smtClean="0"/>
              <a:t>6</a:t>
            </a:fld>
            <a:endParaRPr kumimoji="1" lang="ja-JP" altLang="en-US"/>
          </a:p>
        </p:txBody>
      </p:sp>
    </p:spTree>
    <p:extLst>
      <p:ext uri="{BB962C8B-B14F-4D97-AF65-F5344CB8AC3E}">
        <p14:creationId xmlns:p14="http://schemas.microsoft.com/office/powerpoint/2010/main" val="80195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46935E-2E1E-2249-881B-4C418BB4D618}" type="slidenum">
              <a:rPr kumimoji="1" lang="ja-JP" altLang="en-US" smtClean="0"/>
              <a:t>11</a:t>
            </a:fld>
            <a:endParaRPr kumimoji="1" lang="ja-JP" altLang="en-US"/>
          </a:p>
        </p:txBody>
      </p:sp>
    </p:spTree>
    <p:extLst>
      <p:ext uri="{BB962C8B-B14F-4D97-AF65-F5344CB8AC3E}">
        <p14:creationId xmlns:p14="http://schemas.microsoft.com/office/powerpoint/2010/main" val="69410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46935E-2E1E-2249-881B-4C418BB4D618}" type="slidenum">
              <a:rPr kumimoji="1" lang="ja-JP" altLang="en-US" smtClean="0"/>
              <a:t>12</a:t>
            </a:fld>
            <a:endParaRPr kumimoji="1" lang="ja-JP" altLang="en-US"/>
          </a:p>
        </p:txBody>
      </p:sp>
    </p:spTree>
    <p:extLst>
      <p:ext uri="{BB962C8B-B14F-4D97-AF65-F5344CB8AC3E}">
        <p14:creationId xmlns:p14="http://schemas.microsoft.com/office/powerpoint/2010/main" val="169104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46935E-2E1E-2249-881B-4C418BB4D618}" type="slidenum">
              <a:rPr kumimoji="1" lang="ja-JP" altLang="en-US" smtClean="0"/>
              <a:t>17</a:t>
            </a:fld>
            <a:endParaRPr kumimoji="1" lang="ja-JP" altLang="en-US"/>
          </a:p>
        </p:txBody>
      </p:sp>
    </p:spTree>
    <p:extLst>
      <p:ext uri="{BB962C8B-B14F-4D97-AF65-F5344CB8AC3E}">
        <p14:creationId xmlns:p14="http://schemas.microsoft.com/office/powerpoint/2010/main" val="85533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46935E-2E1E-2249-881B-4C418BB4D618}" type="slidenum">
              <a:rPr kumimoji="1" lang="ja-JP" altLang="en-US" smtClean="0"/>
              <a:t>19</a:t>
            </a:fld>
            <a:endParaRPr kumimoji="1" lang="ja-JP" altLang="en-US"/>
          </a:p>
        </p:txBody>
      </p:sp>
    </p:spTree>
    <p:extLst>
      <p:ext uri="{BB962C8B-B14F-4D97-AF65-F5344CB8AC3E}">
        <p14:creationId xmlns:p14="http://schemas.microsoft.com/office/powerpoint/2010/main" val="392694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46935E-2E1E-2249-881B-4C418BB4D618}" type="slidenum">
              <a:rPr kumimoji="1" lang="ja-JP" altLang="en-US" smtClean="0"/>
              <a:t>22</a:t>
            </a:fld>
            <a:endParaRPr kumimoji="1" lang="ja-JP" altLang="en-US"/>
          </a:p>
        </p:txBody>
      </p:sp>
    </p:spTree>
    <p:extLst>
      <p:ext uri="{BB962C8B-B14F-4D97-AF65-F5344CB8AC3E}">
        <p14:creationId xmlns:p14="http://schemas.microsoft.com/office/powerpoint/2010/main" val="245219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46935E-2E1E-2249-881B-4C418BB4D618}" type="slidenum">
              <a:rPr kumimoji="1" lang="ja-JP" altLang="en-US" smtClean="0"/>
              <a:t>24</a:t>
            </a:fld>
            <a:endParaRPr kumimoji="1" lang="ja-JP" altLang="en-US"/>
          </a:p>
        </p:txBody>
      </p:sp>
    </p:spTree>
    <p:extLst>
      <p:ext uri="{BB962C8B-B14F-4D97-AF65-F5344CB8AC3E}">
        <p14:creationId xmlns:p14="http://schemas.microsoft.com/office/powerpoint/2010/main" val="333903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14AB59-CC51-90EA-2949-E53BB4FAD30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0A26C60-5904-3DDE-82C6-EF87268AD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13263A4-60B1-BD22-DC20-820CDF3DA8C8}"/>
              </a:ext>
            </a:extLst>
          </p:cNvPr>
          <p:cNvSpPr>
            <a:spLocks noGrp="1"/>
          </p:cNvSpPr>
          <p:nvPr>
            <p:ph type="dt" sz="half" idx="10"/>
          </p:nvPr>
        </p:nvSpPr>
        <p:spPr/>
        <p:txBody>
          <a:bodyPr/>
          <a:lstStyle/>
          <a:p>
            <a:fld id="{F6228566-0BCC-044F-8C81-A5E3853C341A}" type="datetime1">
              <a:rPr kumimoji="1" lang="ja-JP" altLang="en-US" smtClean="0"/>
              <a:t>2023/1/13</a:t>
            </a:fld>
            <a:endParaRPr kumimoji="1" lang="ja-JP" altLang="en-US"/>
          </a:p>
        </p:txBody>
      </p:sp>
      <p:sp>
        <p:nvSpPr>
          <p:cNvPr id="5" name="フッター プレースホルダー 4">
            <a:extLst>
              <a:ext uri="{FF2B5EF4-FFF2-40B4-BE49-F238E27FC236}">
                <a16:creationId xmlns:a16="http://schemas.microsoft.com/office/drawing/2014/main" id="{8BE66BC2-3751-0110-53ED-94BF854568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0765F8-C646-9BC0-9582-1EC827B2A13E}"/>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143630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131BDE-3B48-2E7E-3AEF-640F99CC1A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180DC0-F486-2357-75B4-6DB67BB5931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7AE5E2-DE40-C5A0-48AC-3D424FEB6174}"/>
              </a:ext>
            </a:extLst>
          </p:cNvPr>
          <p:cNvSpPr>
            <a:spLocks noGrp="1"/>
          </p:cNvSpPr>
          <p:nvPr>
            <p:ph type="dt" sz="half" idx="10"/>
          </p:nvPr>
        </p:nvSpPr>
        <p:spPr/>
        <p:txBody>
          <a:bodyPr/>
          <a:lstStyle/>
          <a:p>
            <a:fld id="{D8FF55E0-1A5B-D642-A88D-5BFA9B3E2916}" type="datetime1">
              <a:rPr kumimoji="1" lang="ja-JP" altLang="en-US" smtClean="0"/>
              <a:t>2023/1/13</a:t>
            </a:fld>
            <a:endParaRPr kumimoji="1" lang="ja-JP" altLang="en-US"/>
          </a:p>
        </p:txBody>
      </p:sp>
      <p:sp>
        <p:nvSpPr>
          <p:cNvPr id="5" name="フッター プレースホルダー 4">
            <a:extLst>
              <a:ext uri="{FF2B5EF4-FFF2-40B4-BE49-F238E27FC236}">
                <a16:creationId xmlns:a16="http://schemas.microsoft.com/office/drawing/2014/main" id="{DB3C0D71-18C1-F316-1891-A626D5E6A3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1664AB-D020-36B6-E17F-D3E3DC29A77F}"/>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351754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2BD3734-7F36-41E5-8BD5-43CEB2B9B73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A20232-4A4E-B3B2-B236-D800FDB880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E81ACC-043E-B74A-6588-861C6F7AD4EF}"/>
              </a:ext>
            </a:extLst>
          </p:cNvPr>
          <p:cNvSpPr>
            <a:spLocks noGrp="1"/>
          </p:cNvSpPr>
          <p:nvPr>
            <p:ph type="dt" sz="half" idx="10"/>
          </p:nvPr>
        </p:nvSpPr>
        <p:spPr/>
        <p:txBody>
          <a:bodyPr/>
          <a:lstStyle/>
          <a:p>
            <a:fld id="{5AA9607F-417D-0940-BCDE-220A5C8D1AC0}" type="datetime1">
              <a:rPr kumimoji="1" lang="ja-JP" altLang="en-US" smtClean="0"/>
              <a:t>2023/1/13</a:t>
            </a:fld>
            <a:endParaRPr kumimoji="1" lang="ja-JP" altLang="en-US"/>
          </a:p>
        </p:txBody>
      </p:sp>
      <p:sp>
        <p:nvSpPr>
          <p:cNvPr id="5" name="フッター プレースホルダー 4">
            <a:extLst>
              <a:ext uri="{FF2B5EF4-FFF2-40B4-BE49-F238E27FC236}">
                <a16:creationId xmlns:a16="http://schemas.microsoft.com/office/drawing/2014/main" id="{54C97BFF-EBCA-E39A-3890-C307F9E20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216906-1158-DBB1-2F82-A57BB6C59355}"/>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214510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E6B3FF-F428-26CA-D40D-2A9FA7926A15}"/>
              </a:ext>
            </a:extLst>
          </p:cNvPr>
          <p:cNvSpPr>
            <a:spLocks noGrp="1"/>
          </p:cNvSpPr>
          <p:nvPr>
            <p:ph type="title"/>
          </p:nvPr>
        </p:nvSpPr>
        <p:spPr>
          <a:xfrm>
            <a:off x="120869" y="194441"/>
            <a:ext cx="11950262" cy="604203"/>
          </a:xfrm>
        </p:spPr>
        <p:txBody>
          <a:bodyPr>
            <a:normAutofit/>
          </a:bodyPr>
          <a:lstStyle>
            <a:lvl1pPr>
              <a:defRPr sz="2800" b="1" i="0">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6F14A1-761F-22A4-FBEF-C0B005E9A7AB}"/>
              </a:ext>
            </a:extLst>
          </p:cNvPr>
          <p:cNvSpPr>
            <a:spLocks noGrp="1"/>
          </p:cNvSpPr>
          <p:nvPr>
            <p:ph idx="1"/>
          </p:nvPr>
        </p:nvSpPr>
        <p:spPr>
          <a:xfrm>
            <a:off x="120869" y="1062318"/>
            <a:ext cx="11950262" cy="5177117"/>
          </a:xfrm>
        </p:spPr>
        <p:txBody>
          <a:bodyPr>
            <a:normAutofit/>
          </a:bodyPr>
          <a:lstStyle>
            <a:lvl1pPr marL="0" indent="0">
              <a:buNone/>
              <a:defRPr sz="1800" b="0" i="0">
                <a:latin typeface="Meiryo" panose="020B0604030504040204" pitchFamily="34" charset="-128"/>
                <a:ea typeface="Meiryo" panose="020B0604030504040204" pitchFamily="34" charset="-128"/>
              </a:defRPr>
            </a:lvl1pPr>
          </a:lstStyle>
          <a:p>
            <a:pPr lvl="0"/>
            <a:endParaRPr kumimoji="1" lang="ja-JP" altLang="en-US"/>
          </a:p>
        </p:txBody>
      </p:sp>
      <p:sp>
        <p:nvSpPr>
          <p:cNvPr id="6" name="スライド番号プレースホルダー 5">
            <a:extLst>
              <a:ext uri="{FF2B5EF4-FFF2-40B4-BE49-F238E27FC236}">
                <a16:creationId xmlns:a16="http://schemas.microsoft.com/office/drawing/2014/main" id="{7C40009B-6855-5155-6CE4-3A55885F1B5E}"/>
              </a:ext>
            </a:extLst>
          </p:cNvPr>
          <p:cNvSpPr>
            <a:spLocks noGrp="1"/>
          </p:cNvSpPr>
          <p:nvPr>
            <p:ph type="sldNum" sz="quarter" idx="12"/>
          </p:nvPr>
        </p:nvSpPr>
        <p:spPr>
          <a:xfrm>
            <a:off x="9173307" y="6492875"/>
            <a:ext cx="2743200" cy="365125"/>
          </a:xfrm>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224738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B5C54-D2AD-EAE7-BF0A-043FD027383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C96090-7286-A1AF-187F-DBADA182C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203C894-6298-3DAE-0D12-74291494A7CE}"/>
              </a:ext>
            </a:extLst>
          </p:cNvPr>
          <p:cNvSpPr>
            <a:spLocks noGrp="1"/>
          </p:cNvSpPr>
          <p:nvPr>
            <p:ph type="dt" sz="half" idx="10"/>
          </p:nvPr>
        </p:nvSpPr>
        <p:spPr/>
        <p:txBody>
          <a:bodyPr/>
          <a:lstStyle/>
          <a:p>
            <a:fld id="{501B53C4-368E-8440-AE32-EE216A7A6A5A}" type="datetime1">
              <a:rPr kumimoji="1" lang="ja-JP" altLang="en-US" smtClean="0"/>
              <a:t>2023/1/13</a:t>
            </a:fld>
            <a:endParaRPr kumimoji="1" lang="ja-JP" altLang="en-US"/>
          </a:p>
        </p:txBody>
      </p:sp>
      <p:sp>
        <p:nvSpPr>
          <p:cNvPr id="5" name="フッター プレースホルダー 4">
            <a:extLst>
              <a:ext uri="{FF2B5EF4-FFF2-40B4-BE49-F238E27FC236}">
                <a16:creationId xmlns:a16="http://schemas.microsoft.com/office/drawing/2014/main" id="{BD9418C8-1040-4947-ACC6-62E0DDC0C8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882865-2AA3-BFF7-5E92-2688860DB29D}"/>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270864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EAD939-2C87-5114-31FC-29A801752B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2208E4-54E9-ADCF-EC88-752AAD62DFE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C97DD86-8E2C-58BA-52B4-A643567977E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81C073-FD83-4441-ADF1-B3FA3E3D6A16}"/>
              </a:ext>
            </a:extLst>
          </p:cNvPr>
          <p:cNvSpPr>
            <a:spLocks noGrp="1"/>
          </p:cNvSpPr>
          <p:nvPr>
            <p:ph type="dt" sz="half" idx="10"/>
          </p:nvPr>
        </p:nvSpPr>
        <p:spPr/>
        <p:txBody>
          <a:bodyPr/>
          <a:lstStyle/>
          <a:p>
            <a:fld id="{788C4E07-D4C0-4846-B1D9-67FB02C525AE}" type="datetime1">
              <a:rPr kumimoji="1" lang="ja-JP" altLang="en-US" smtClean="0"/>
              <a:t>2023/1/13</a:t>
            </a:fld>
            <a:endParaRPr kumimoji="1" lang="ja-JP" altLang="en-US"/>
          </a:p>
        </p:txBody>
      </p:sp>
      <p:sp>
        <p:nvSpPr>
          <p:cNvPr id="6" name="フッター プレースホルダー 5">
            <a:extLst>
              <a:ext uri="{FF2B5EF4-FFF2-40B4-BE49-F238E27FC236}">
                <a16:creationId xmlns:a16="http://schemas.microsoft.com/office/drawing/2014/main" id="{37C2C579-0514-9565-CDF0-D75F67BB96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09D0094-AD1F-816C-ADB6-149563797E16}"/>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268607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7FC656-0EE6-BCBD-5A9B-CF1D710C276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2EAA01-9FCE-9A1B-EFC2-BEC4BFBB3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DECC25-6BEA-BACE-612F-B7373C10281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C3E2624-4EA4-1689-AD79-1B0B4DFED3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E17EF7-DAD0-1ABF-CA90-A2C4B05D45F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3B46053-C506-7AF3-8844-E317EDFC6B85}"/>
              </a:ext>
            </a:extLst>
          </p:cNvPr>
          <p:cNvSpPr>
            <a:spLocks noGrp="1"/>
          </p:cNvSpPr>
          <p:nvPr>
            <p:ph type="dt" sz="half" idx="10"/>
          </p:nvPr>
        </p:nvSpPr>
        <p:spPr/>
        <p:txBody>
          <a:bodyPr/>
          <a:lstStyle/>
          <a:p>
            <a:fld id="{E887311E-A607-FA48-8EA3-922916EE05A7}" type="datetime1">
              <a:rPr kumimoji="1" lang="ja-JP" altLang="en-US" smtClean="0"/>
              <a:t>2023/1/13</a:t>
            </a:fld>
            <a:endParaRPr kumimoji="1" lang="ja-JP" altLang="en-US"/>
          </a:p>
        </p:txBody>
      </p:sp>
      <p:sp>
        <p:nvSpPr>
          <p:cNvPr id="8" name="フッター プレースホルダー 7">
            <a:extLst>
              <a:ext uri="{FF2B5EF4-FFF2-40B4-BE49-F238E27FC236}">
                <a16:creationId xmlns:a16="http://schemas.microsoft.com/office/drawing/2014/main" id="{67ECC8FF-7879-EFDB-5F25-CB674F3E90B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93991E2-EBB8-3002-B843-56335211EB17}"/>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128888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8EAD5-5C71-7FD2-CCAB-A7F75D8B0A5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F544F19-BA6B-10E5-0DB9-BA7F03235067}"/>
              </a:ext>
            </a:extLst>
          </p:cNvPr>
          <p:cNvSpPr>
            <a:spLocks noGrp="1"/>
          </p:cNvSpPr>
          <p:nvPr>
            <p:ph type="dt" sz="half" idx="10"/>
          </p:nvPr>
        </p:nvSpPr>
        <p:spPr/>
        <p:txBody>
          <a:bodyPr/>
          <a:lstStyle/>
          <a:p>
            <a:fld id="{027C214C-3889-114B-A80F-964B2DA6D29E}" type="datetime1">
              <a:rPr kumimoji="1" lang="ja-JP" altLang="en-US" smtClean="0"/>
              <a:t>2023/1/13</a:t>
            </a:fld>
            <a:endParaRPr kumimoji="1" lang="ja-JP" altLang="en-US"/>
          </a:p>
        </p:txBody>
      </p:sp>
      <p:sp>
        <p:nvSpPr>
          <p:cNvPr id="4" name="フッター プレースホルダー 3">
            <a:extLst>
              <a:ext uri="{FF2B5EF4-FFF2-40B4-BE49-F238E27FC236}">
                <a16:creationId xmlns:a16="http://schemas.microsoft.com/office/drawing/2014/main" id="{5EE59541-622C-4A8B-23BE-75545EB03F5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DC7BF38-04A0-8F09-0EF7-BADD1D29EE4A}"/>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66958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73C3434-614D-2866-D663-953E5B0C53CE}"/>
              </a:ext>
            </a:extLst>
          </p:cNvPr>
          <p:cNvSpPr>
            <a:spLocks noGrp="1"/>
          </p:cNvSpPr>
          <p:nvPr>
            <p:ph type="dt" sz="half" idx="10"/>
          </p:nvPr>
        </p:nvSpPr>
        <p:spPr/>
        <p:txBody>
          <a:bodyPr/>
          <a:lstStyle/>
          <a:p>
            <a:fld id="{327987BE-6BC2-1841-BA9F-605DC0E1E1EF}" type="datetime1">
              <a:rPr kumimoji="1" lang="ja-JP" altLang="en-US" smtClean="0"/>
              <a:t>2023/1/13</a:t>
            </a:fld>
            <a:endParaRPr kumimoji="1" lang="ja-JP" altLang="en-US"/>
          </a:p>
        </p:txBody>
      </p:sp>
      <p:sp>
        <p:nvSpPr>
          <p:cNvPr id="3" name="フッター プレースホルダー 2">
            <a:extLst>
              <a:ext uri="{FF2B5EF4-FFF2-40B4-BE49-F238E27FC236}">
                <a16:creationId xmlns:a16="http://schemas.microsoft.com/office/drawing/2014/main" id="{84D36590-4F72-3CA8-C109-43D3F62072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5E7B3C-5D0B-2756-9C06-454739F2CE95}"/>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220297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E7C43E-076E-97A7-E017-6B852C89DB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DE8982-5A82-3FC6-F5E1-BD74A98010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92742C2-696C-CDC8-0041-B17073552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1150EA4-9A99-E903-BBFE-C51380CBEBE2}"/>
              </a:ext>
            </a:extLst>
          </p:cNvPr>
          <p:cNvSpPr>
            <a:spLocks noGrp="1"/>
          </p:cNvSpPr>
          <p:nvPr>
            <p:ph type="dt" sz="half" idx="10"/>
          </p:nvPr>
        </p:nvSpPr>
        <p:spPr/>
        <p:txBody>
          <a:bodyPr/>
          <a:lstStyle/>
          <a:p>
            <a:fld id="{62C852BC-9D88-BA4C-AD84-177ED7DAFC38}" type="datetime1">
              <a:rPr kumimoji="1" lang="ja-JP" altLang="en-US" smtClean="0"/>
              <a:t>2023/1/13</a:t>
            </a:fld>
            <a:endParaRPr kumimoji="1" lang="ja-JP" altLang="en-US"/>
          </a:p>
        </p:txBody>
      </p:sp>
      <p:sp>
        <p:nvSpPr>
          <p:cNvPr id="6" name="フッター プレースホルダー 5">
            <a:extLst>
              <a:ext uri="{FF2B5EF4-FFF2-40B4-BE49-F238E27FC236}">
                <a16:creationId xmlns:a16="http://schemas.microsoft.com/office/drawing/2014/main" id="{F158B488-93CC-588A-D981-7816637F97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617727-FDAE-7E6E-A755-071B324DE423}"/>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70883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D3F5E2-D2F8-B399-0626-81E2A9A34C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0A0EC51-3674-50BC-2AD2-1C294AB00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AC4A7E9-4C62-C21C-4B0D-1255F386E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B4C58C-35F2-3D0F-3C76-564214C4BEC7}"/>
              </a:ext>
            </a:extLst>
          </p:cNvPr>
          <p:cNvSpPr>
            <a:spLocks noGrp="1"/>
          </p:cNvSpPr>
          <p:nvPr>
            <p:ph type="dt" sz="half" idx="10"/>
          </p:nvPr>
        </p:nvSpPr>
        <p:spPr/>
        <p:txBody>
          <a:bodyPr/>
          <a:lstStyle/>
          <a:p>
            <a:fld id="{27427F58-2AC7-EA4D-9F2B-63ECEBACD5DE}" type="datetime1">
              <a:rPr kumimoji="1" lang="ja-JP" altLang="en-US" smtClean="0"/>
              <a:t>2023/1/13</a:t>
            </a:fld>
            <a:endParaRPr kumimoji="1" lang="ja-JP" altLang="en-US"/>
          </a:p>
        </p:txBody>
      </p:sp>
      <p:sp>
        <p:nvSpPr>
          <p:cNvPr id="6" name="フッター プレースホルダー 5">
            <a:extLst>
              <a:ext uri="{FF2B5EF4-FFF2-40B4-BE49-F238E27FC236}">
                <a16:creationId xmlns:a16="http://schemas.microsoft.com/office/drawing/2014/main" id="{F34AF449-2127-45E9-0012-4064F6DFDC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F79C17-74E9-D596-1CFF-A1F4497B040E}"/>
              </a:ext>
            </a:extLst>
          </p:cNvPr>
          <p:cNvSpPr>
            <a:spLocks noGrp="1"/>
          </p:cNvSpPr>
          <p:nvPr>
            <p:ph type="sldNum" sz="quarter" idx="12"/>
          </p:nvPr>
        </p:nvSpPr>
        <p:spPr/>
        <p:txBody>
          <a:body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275739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AB2F21D-F630-F142-5F19-13F32D3CF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73E651-FA7C-802D-9C02-8EF1BF198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F0DB09-B12C-B1F3-33D5-F1B802D8E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70116-CBF8-0541-BB50-54ABB0E0A54B}" type="datetime1">
              <a:rPr kumimoji="1" lang="ja-JP" altLang="en-US" smtClean="0"/>
              <a:t>2023/1/13</a:t>
            </a:fld>
            <a:endParaRPr kumimoji="1" lang="ja-JP" altLang="en-US"/>
          </a:p>
        </p:txBody>
      </p:sp>
      <p:sp>
        <p:nvSpPr>
          <p:cNvPr id="5" name="フッター プレースホルダー 4">
            <a:extLst>
              <a:ext uri="{FF2B5EF4-FFF2-40B4-BE49-F238E27FC236}">
                <a16:creationId xmlns:a16="http://schemas.microsoft.com/office/drawing/2014/main" id="{436047D5-834D-C609-D888-F8CBD5671F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E813C40-E93E-D6D6-06CE-1ED4AD7F6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2E400-20F7-6041-92A7-26D857824E29}" type="slidenum">
              <a:rPr kumimoji="1" lang="ja-JP" altLang="en-US" smtClean="0"/>
              <a:t>‹#›</a:t>
            </a:fld>
            <a:endParaRPr kumimoji="1" lang="ja-JP" altLang="en-US"/>
          </a:p>
        </p:txBody>
      </p:sp>
    </p:spTree>
    <p:extLst>
      <p:ext uri="{BB962C8B-B14F-4D97-AF65-F5344CB8AC3E}">
        <p14:creationId xmlns:p14="http://schemas.microsoft.com/office/powerpoint/2010/main" val="55512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B56FD5C-CA92-3F4F-4511-D378AB8FD106}"/>
              </a:ext>
            </a:extLst>
          </p:cNvPr>
          <p:cNvSpPr>
            <a:spLocks noGrp="1"/>
          </p:cNvSpPr>
          <p:nvPr>
            <p:ph type="sldNum" sz="quarter" idx="12"/>
          </p:nvPr>
        </p:nvSpPr>
        <p:spPr/>
        <p:txBody>
          <a:bodyPr/>
          <a:lstStyle/>
          <a:p>
            <a:fld id="{9072E400-20F7-6041-92A7-26D857824E29}" type="slidenum">
              <a:rPr kumimoji="1" lang="ja-JP" altLang="en-US" smtClean="0"/>
              <a:t>1</a:t>
            </a:fld>
            <a:endParaRPr kumimoji="1" lang="ja-JP" altLang="en-US"/>
          </a:p>
        </p:txBody>
      </p:sp>
      <p:pic>
        <p:nvPicPr>
          <p:cNvPr id="9" name="図 8" descr="ゲーム画面のスクリーンショット&#10;&#10;低い精度で自動的に生成された説明">
            <a:extLst>
              <a:ext uri="{FF2B5EF4-FFF2-40B4-BE49-F238E27FC236}">
                <a16:creationId xmlns:a16="http://schemas.microsoft.com/office/drawing/2014/main" id="{813C5E54-CD70-BF00-0849-938395E0D8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298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961BC2B-004F-9798-C427-095F8CC96354}"/>
              </a:ext>
            </a:extLst>
          </p:cNvPr>
          <p:cNvSpPr/>
          <p:nvPr/>
        </p:nvSpPr>
        <p:spPr>
          <a:xfrm>
            <a:off x="617524" y="5029397"/>
            <a:ext cx="2800623" cy="842014"/>
          </a:xfrm>
          <a:prstGeom prst="rect">
            <a:avLst/>
          </a:prstGeom>
          <a:solidFill>
            <a:srgbClr val="FC9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0" lang="en-US" altLang="ja-JP"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14A11C28-BE57-486C-CFF2-80147A94B46B}"/>
              </a:ext>
            </a:extLst>
          </p:cNvPr>
          <p:cNvSpPr/>
          <p:nvPr/>
        </p:nvSpPr>
        <p:spPr>
          <a:xfrm>
            <a:off x="617524" y="2920479"/>
            <a:ext cx="2810385" cy="1512235"/>
          </a:xfrm>
          <a:prstGeom prst="rect">
            <a:avLst/>
          </a:prstGeom>
          <a:solidFill>
            <a:srgbClr val="70D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0" lang="en-US" altLang="ja-JP"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a:xfrm>
            <a:off x="120869" y="207292"/>
            <a:ext cx="11950262" cy="604203"/>
          </a:xfrm>
        </p:spPr>
        <p:txBody>
          <a:bodyPr/>
          <a:lstStyle/>
          <a:p>
            <a:r>
              <a:rPr kumimoji="1" lang="ja-JP" altLang="en-US" dirty="0"/>
              <a:t>国内の農業</a:t>
            </a:r>
            <a:r>
              <a:rPr kumimoji="1" lang="ja-JP" altLang="en-US"/>
              <a:t>遺産地域</a:t>
            </a:r>
            <a:endParaRPr kumimoji="1" lang="ja-JP" altLang="en-US" strike="sngStrike" dirty="0"/>
          </a:p>
        </p:txBody>
      </p:sp>
      <p:sp>
        <p:nvSpPr>
          <p:cNvPr id="4" name="スライド番号プレースホルダー 3">
            <a:extLst>
              <a:ext uri="{FF2B5EF4-FFF2-40B4-BE49-F238E27FC236}">
                <a16:creationId xmlns:a16="http://schemas.microsoft.com/office/drawing/2014/main" id="{6FCB2E40-21C3-5BE1-15D8-BFA9C47A4E32}"/>
              </a:ext>
            </a:extLst>
          </p:cNvPr>
          <p:cNvSpPr>
            <a:spLocks noGrp="1"/>
          </p:cNvSpPr>
          <p:nvPr>
            <p:ph type="sldNum" sz="quarter" idx="12"/>
          </p:nvPr>
        </p:nvSpPr>
        <p:spPr/>
        <p:txBody>
          <a:bodyPr/>
          <a:lstStyle/>
          <a:p>
            <a:fld id="{9072E400-20F7-6041-92A7-26D857824E29}" type="slidenum">
              <a:rPr kumimoji="1" lang="ja-JP" altLang="en-US" smtClean="0"/>
              <a:t>10</a:t>
            </a:fld>
            <a:endParaRPr kumimoji="1" lang="ja-JP" altLang="en-US"/>
          </a:p>
        </p:txBody>
      </p:sp>
      <p:sp>
        <p:nvSpPr>
          <p:cNvPr id="13" name="正方形/長方形 12">
            <a:extLst>
              <a:ext uri="{FF2B5EF4-FFF2-40B4-BE49-F238E27FC236}">
                <a16:creationId xmlns:a16="http://schemas.microsoft.com/office/drawing/2014/main" id="{FBB313C4-01F0-5A16-770D-1DD3ABC21FE7}"/>
              </a:ext>
            </a:extLst>
          </p:cNvPr>
          <p:cNvSpPr/>
          <p:nvPr/>
        </p:nvSpPr>
        <p:spPr>
          <a:xfrm>
            <a:off x="617524" y="2490157"/>
            <a:ext cx="2810385" cy="4411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0" lang="ja-JP" altLang="en-US" sz="18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世界農業遺産　</a:t>
            </a:r>
            <a:r>
              <a:rPr kumimoji="0" lang="en-US" altLang="ja-JP" sz="18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13</a:t>
            </a:r>
            <a:r>
              <a:rPr kumimoji="0" lang="ja-JP" altLang="en-US" b="1">
                <a:solidFill>
                  <a:schemeClr val="bg1"/>
                </a:solidFill>
                <a:latin typeface="Meiryo" panose="020B0604030504040204" pitchFamily="34" charset="-128"/>
                <a:ea typeface="Meiryo" panose="020B0604030504040204" pitchFamily="34" charset="-128"/>
                <a:cs typeface="Times New Roman" panose="02020603050405020304" pitchFamily="18" charset="0"/>
              </a:rPr>
              <a:t>か</a:t>
            </a:r>
            <a:r>
              <a:rPr kumimoji="0" lang="ja-JP" altLang="en-US" sz="1800" b="1">
                <a:solidFill>
                  <a:schemeClr val="bg1"/>
                </a:solidFill>
                <a:latin typeface="Meiryo" panose="020B0604030504040204" pitchFamily="34" charset="-128"/>
                <a:ea typeface="Meiryo" panose="020B0604030504040204" pitchFamily="34" charset="-128"/>
                <a:cs typeface="Times New Roman" panose="02020603050405020304" pitchFamily="18" charset="0"/>
              </a:rPr>
              <a:t>所</a:t>
            </a:r>
            <a:endParaRPr kumimoji="0" lang="en-US" altLang="ja-JP" b="1"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FD6E5D65-F0BD-0FC6-0C0E-7FF613C0EC2C}"/>
              </a:ext>
            </a:extLst>
          </p:cNvPr>
          <p:cNvSpPr txBox="1"/>
          <p:nvPr/>
        </p:nvSpPr>
        <p:spPr>
          <a:xfrm>
            <a:off x="2041497" y="80905"/>
            <a:ext cx="723275"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い</a:t>
            </a:r>
            <a:r>
              <a:rPr lang="en-US" altLang="ja-JP" sz="900" spc="300" dirty="0">
                <a:latin typeface="Meiryo" panose="020B0604030504040204" pitchFamily="34" charset="-128"/>
                <a:ea typeface="Meiryo" panose="020B0604030504040204" pitchFamily="34" charset="-128"/>
              </a:rPr>
              <a:t> </a:t>
            </a:r>
            <a:r>
              <a:rPr lang="ja-JP" altLang="en-US" sz="900" spc="300">
                <a:latin typeface="Meiryo" panose="020B0604030504040204" pitchFamily="34" charset="-128"/>
                <a:ea typeface="Meiryo" panose="020B0604030504040204" pitchFamily="34" charset="-128"/>
              </a:rPr>
              <a:t>さん</a:t>
            </a:r>
            <a:endParaRPr kumimoji="1" lang="ja-JP" altLang="en-US" sz="900" spc="300">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9078AFC3-0E9E-4405-CE61-60DC4A19BF13}"/>
              </a:ext>
            </a:extLst>
          </p:cNvPr>
          <p:cNvSpPr/>
          <p:nvPr/>
        </p:nvSpPr>
        <p:spPr>
          <a:xfrm>
            <a:off x="617524" y="4588251"/>
            <a:ext cx="2800623" cy="441146"/>
          </a:xfrm>
          <a:prstGeom prst="rect">
            <a:avLst/>
          </a:prstGeom>
          <a:solidFill>
            <a:srgbClr val="FF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0" lang="ja-JP" altLang="en-US" sz="1800" b="1">
                <a:solidFill>
                  <a:schemeClr val="bg1"/>
                </a:solidFill>
                <a:latin typeface="Meiryo" panose="020B0604030504040204" pitchFamily="34" charset="-128"/>
                <a:ea typeface="Meiryo" panose="020B0604030504040204" pitchFamily="34" charset="-128"/>
                <a:cs typeface="Times New Roman" panose="02020603050405020304" pitchFamily="18" charset="0"/>
              </a:rPr>
              <a:t>日本</a:t>
            </a:r>
            <a:r>
              <a:rPr kumimoji="0" lang="ja-JP" altLang="en-US" sz="18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農業遺産　</a:t>
            </a:r>
            <a:r>
              <a:rPr kumimoji="0" lang="en-US" altLang="ja-JP"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22</a:t>
            </a:r>
            <a:r>
              <a:rPr kumimoji="0" lang="ja-JP" altLang="en-US" b="1">
                <a:solidFill>
                  <a:schemeClr val="bg1"/>
                </a:solidFill>
                <a:latin typeface="Meiryo" panose="020B0604030504040204" pitchFamily="34" charset="-128"/>
                <a:ea typeface="Meiryo" panose="020B0604030504040204" pitchFamily="34" charset="-128"/>
                <a:cs typeface="Times New Roman" panose="02020603050405020304" pitchFamily="18" charset="0"/>
              </a:rPr>
              <a:t>か</a:t>
            </a:r>
            <a:r>
              <a:rPr kumimoji="0" lang="ja-JP" altLang="en-US" sz="1800" b="1">
                <a:solidFill>
                  <a:schemeClr val="bg1"/>
                </a:solidFill>
                <a:latin typeface="Meiryo" panose="020B0604030504040204" pitchFamily="34" charset="-128"/>
                <a:ea typeface="Meiryo" panose="020B0604030504040204" pitchFamily="34" charset="-128"/>
                <a:cs typeface="Times New Roman" panose="02020603050405020304" pitchFamily="18" charset="0"/>
              </a:rPr>
              <a:t>所</a:t>
            </a:r>
            <a:endParaRPr kumimoji="0" lang="en-US" altLang="ja-JP" sz="1800" b="1"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1" name="Rectangle 1">
            <a:extLst>
              <a:ext uri="{FF2B5EF4-FFF2-40B4-BE49-F238E27FC236}">
                <a16:creationId xmlns:a16="http://schemas.microsoft.com/office/drawing/2014/main" id="{B9758971-D229-7EB1-04A1-E078FDC01560}"/>
              </a:ext>
            </a:extLst>
          </p:cNvPr>
          <p:cNvSpPr>
            <a:spLocks noChangeArrowheads="1"/>
          </p:cNvSpPr>
          <p:nvPr/>
        </p:nvSpPr>
        <p:spPr bwMode="auto">
          <a:xfrm>
            <a:off x="571988" y="1117007"/>
            <a:ext cx="28103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u="none" strike="noStrike" cap="none" normalizeH="0" baseline="0" dirty="0">
                <a:ln>
                  <a:noFill/>
                </a:ln>
                <a:effectLst/>
                <a:latin typeface="Meiryo" panose="020B0604030504040204" pitchFamily="34" charset="-128"/>
                <a:ea typeface="Meiryo" panose="020B0604030504040204" pitchFamily="34" charset="-128"/>
                <a:cs typeface="Times New Roman" panose="02020603050405020304" pitchFamily="18" charset="0"/>
              </a:rPr>
              <a:t>農業遺産</a:t>
            </a:r>
            <a:r>
              <a:rPr kumimoji="0" lang="ja-JP" altLang="en-US" u="none" strike="noStrike" cap="none" normalizeH="0" baseline="0" dirty="0">
                <a:ln>
                  <a:noFill/>
                </a:ln>
                <a:effectLst/>
                <a:latin typeface="Meiryo" panose="020B0604030504040204" pitchFamily="34" charset="-128"/>
                <a:ea typeface="Meiryo" panose="020B0604030504040204" pitchFamily="34" charset="-128"/>
                <a:cs typeface="Times New Roman" panose="02020603050405020304" pitchFamily="18" charset="0"/>
              </a:rPr>
              <a:t>に</a:t>
            </a:r>
            <a:r>
              <a:rPr kumimoji="0" lang="ja-JP" altLang="ja-JP" u="none" strike="noStrike" cap="none" normalizeH="0" baseline="0" dirty="0">
                <a:ln>
                  <a:noFill/>
                </a:ln>
                <a:effectLst/>
                <a:latin typeface="Meiryo" panose="020B0604030504040204" pitchFamily="34" charset="-128"/>
                <a:ea typeface="Meiryo" panose="020B0604030504040204" pitchFamily="34" charset="-128"/>
                <a:cs typeface="Times New Roman" panose="02020603050405020304" pitchFamily="18" charset="0"/>
              </a:rPr>
              <a:t>は</a:t>
            </a:r>
            <a:endParaRPr kumimoji="0" lang="en-US" altLang="ja-JP" u="none" strike="noStrike" cap="none" normalizeH="0" baseline="0" dirty="0">
              <a:ln>
                <a:noFill/>
              </a:ln>
              <a:effectLst/>
              <a:latin typeface="Meiryo" panose="020B0604030504040204" pitchFamily="34" charset="-128"/>
              <a:ea typeface="Meiryo" panose="020B060403050404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u="none" strike="noStrike" cap="none" normalizeH="0" baseline="0" dirty="0">
                <a:ln>
                  <a:noFill/>
                </a:ln>
                <a:effectLst/>
                <a:latin typeface="Meiryo" panose="020B0604030504040204" pitchFamily="34" charset="-128"/>
                <a:ea typeface="Meiryo" panose="020B0604030504040204" pitchFamily="34" charset="-128"/>
                <a:cs typeface="Times New Roman" panose="02020603050405020304" pitchFamily="18" charset="0"/>
              </a:rPr>
              <a:t>世界農業遺産と</a:t>
            </a:r>
            <a:endParaRPr kumimoji="0" lang="en-US" altLang="ja-JP" u="none" strike="noStrike" cap="none" normalizeH="0" baseline="0" dirty="0">
              <a:ln>
                <a:noFill/>
              </a:ln>
              <a:effectLst/>
              <a:latin typeface="Meiryo" panose="020B0604030504040204" pitchFamily="34" charset="-128"/>
              <a:ea typeface="Meiryo" panose="020B060403050404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u="none" strike="noStrike" cap="none" normalizeH="0" baseline="0" dirty="0">
                <a:ln>
                  <a:noFill/>
                </a:ln>
                <a:effectLst/>
                <a:latin typeface="Meiryo" panose="020B0604030504040204" pitchFamily="34" charset="-128"/>
                <a:ea typeface="Meiryo" panose="020B0604030504040204" pitchFamily="34" charset="-128"/>
                <a:cs typeface="Times New Roman" panose="02020603050405020304" pitchFamily="18" charset="0"/>
              </a:rPr>
              <a:t>日本農業遺産の</a:t>
            </a:r>
            <a:r>
              <a:rPr kumimoji="0" lang="ja-JP" altLang="ja-JP" u="none" strike="noStrike" cap="none" normalizeH="0" baseline="0">
                <a:ln>
                  <a:noFill/>
                </a:ln>
                <a:effectLst/>
                <a:latin typeface="Meiryo" panose="020B0604030504040204" pitchFamily="34" charset="-128"/>
                <a:ea typeface="Meiryo" panose="020B0604030504040204" pitchFamily="34" charset="-128"/>
                <a:cs typeface="Times New Roman" panose="02020603050405020304" pitchFamily="18" charset="0"/>
              </a:rPr>
              <a:t>２種類</a:t>
            </a:r>
            <a:r>
              <a:rPr kumimoji="0" lang="ja-JP" altLang="en-US">
                <a:latin typeface="Meiryo" panose="020B0604030504040204" pitchFamily="34" charset="-128"/>
                <a:ea typeface="Meiryo" panose="020B0604030504040204" pitchFamily="34" charset="-128"/>
                <a:cs typeface="Times New Roman" panose="02020603050405020304" pitchFamily="18" charset="0"/>
              </a:rPr>
              <a:t>が</a:t>
            </a:r>
            <a:r>
              <a:rPr kumimoji="0" lang="ja-JP" altLang="en-US" dirty="0">
                <a:latin typeface="Meiryo" panose="020B0604030504040204" pitchFamily="34" charset="-128"/>
                <a:ea typeface="Meiryo" panose="020B0604030504040204" pitchFamily="34" charset="-128"/>
                <a:cs typeface="Times New Roman" panose="02020603050405020304" pitchFamily="18" charset="0"/>
              </a:rPr>
              <a:t>あります。</a:t>
            </a:r>
            <a:endParaRPr kumimoji="0" lang="en-US" altLang="ja-JP" dirty="0">
              <a:latin typeface="Meiryo" panose="020B0604030504040204" pitchFamily="34" charset="-128"/>
              <a:ea typeface="Meiryo" panose="020B0604030504040204"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DEFEC542-FCA1-4A15-B767-FAF751AC263B}"/>
              </a:ext>
            </a:extLst>
          </p:cNvPr>
          <p:cNvSpPr txBox="1"/>
          <p:nvPr/>
        </p:nvSpPr>
        <p:spPr>
          <a:xfrm>
            <a:off x="1715591" y="6060126"/>
            <a:ext cx="1903909" cy="276999"/>
          </a:xfrm>
          <a:prstGeom prst="rect">
            <a:avLst/>
          </a:prstGeom>
          <a:noFill/>
        </p:spPr>
        <p:txBody>
          <a:bodyPr wrap="square" rtlCol="0">
            <a:spAutoFit/>
          </a:bodyPr>
          <a:lstStyle/>
          <a:p>
            <a:pPr algn="r"/>
            <a:r>
              <a:rPr kumimoji="1" lang="ja-JP" altLang="en-US" sz="1200" dirty="0">
                <a:latin typeface="Meiryo" panose="020B0604030504040204" pitchFamily="34" charset="-128"/>
                <a:ea typeface="Meiryo" panose="020B0604030504040204" pitchFamily="34" charset="-128"/>
              </a:rPr>
              <a:t>（令和</a:t>
            </a:r>
            <a:r>
              <a:rPr kumimoji="1" lang="en-US" altLang="ja-JP" sz="1200" dirty="0">
                <a:latin typeface="Meiryo" panose="020B0604030504040204" pitchFamily="34" charset="-128"/>
                <a:ea typeface="Meiryo" panose="020B0604030504040204" pitchFamily="34" charset="-128"/>
              </a:rPr>
              <a:t>4</a:t>
            </a:r>
            <a:r>
              <a:rPr kumimoji="1" lang="ja-JP" altLang="en-US" sz="1200" dirty="0">
                <a:latin typeface="Meiryo" panose="020B0604030504040204" pitchFamily="34" charset="-128"/>
                <a:ea typeface="Meiryo" panose="020B0604030504040204" pitchFamily="34" charset="-128"/>
              </a:rPr>
              <a:t>年</a:t>
            </a:r>
            <a:r>
              <a:rPr kumimoji="1" lang="en-US" altLang="ja-JP" sz="1200" dirty="0">
                <a:latin typeface="Meiryo" panose="020B0604030504040204" pitchFamily="34" charset="-128"/>
                <a:ea typeface="Meiryo" panose="020B0604030504040204" pitchFamily="34" charset="-128"/>
              </a:rPr>
              <a:t>11</a:t>
            </a:r>
            <a:r>
              <a:rPr kumimoji="1" lang="ja-JP" altLang="en-US" sz="1200" dirty="0">
                <a:latin typeface="Meiryo" panose="020B0604030504040204" pitchFamily="34" charset="-128"/>
                <a:ea typeface="Meiryo" panose="020B0604030504040204" pitchFamily="34" charset="-128"/>
              </a:rPr>
              <a:t>月現在）</a:t>
            </a:r>
          </a:p>
        </p:txBody>
      </p:sp>
      <p:sp>
        <p:nvSpPr>
          <p:cNvPr id="6" name="テキスト ボックス 5">
            <a:extLst>
              <a:ext uri="{FF2B5EF4-FFF2-40B4-BE49-F238E27FC236}">
                <a16:creationId xmlns:a16="http://schemas.microsoft.com/office/drawing/2014/main" id="{7C4F6C67-A17F-F0D4-75EA-FC5367AAFA89}"/>
              </a:ext>
            </a:extLst>
          </p:cNvPr>
          <p:cNvSpPr txBox="1"/>
          <p:nvPr/>
        </p:nvSpPr>
        <p:spPr>
          <a:xfrm>
            <a:off x="826618" y="3022931"/>
            <a:ext cx="2372671" cy="1308050"/>
          </a:xfrm>
          <a:prstGeom prst="rect">
            <a:avLst/>
          </a:prstGeom>
          <a:noFill/>
        </p:spPr>
        <p:txBody>
          <a:bodyPr wrap="square" rtlCol="0">
            <a:spAutoFit/>
          </a:bodyPr>
          <a:lstStyle/>
          <a:p>
            <a:pPr algn="dist">
              <a:lnSpc>
                <a:spcPts val="2420"/>
              </a:lnSpc>
            </a:pPr>
            <a:r>
              <a:rPr kumimoji="0" lang="ja-JP" altLang="en-US" sz="1600">
                <a:solidFill>
                  <a:schemeClr val="bg1"/>
                </a:solidFill>
                <a:latin typeface="Meiryo" panose="020B0604030504040204" pitchFamily="34" charset="-128"/>
                <a:ea typeface="Meiryo" panose="020B0604030504040204" pitchFamily="34" charset="-128"/>
                <a:cs typeface="Times New Roman" panose="02020603050405020304" pitchFamily="18" charset="0"/>
              </a:rPr>
              <a:t>国際連合食糧農業機関（</a:t>
            </a:r>
            <a:r>
              <a:rPr kumimoji="0" lang="en-US" altLang="ja-JP" sz="16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FAO)</a:t>
            </a:r>
            <a:r>
              <a:rPr kumimoji="0" lang="ja-JP" altLang="en-US" sz="1600">
                <a:solidFill>
                  <a:schemeClr val="bg1"/>
                </a:solidFill>
                <a:latin typeface="Meiryo" panose="020B0604030504040204" pitchFamily="34" charset="-128"/>
                <a:ea typeface="Meiryo" panose="020B0604030504040204" pitchFamily="34" charset="-128"/>
                <a:cs typeface="Times New Roman" panose="02020603050405020304" pitchFamily="18" charset="0"/>
              </a:rPr>
              <a:t>によって認定されています。世界には</a:t>
            </a:r>
            <a:r>
              <a:rPr kumimoji="0" lang="en-US" altLang="ja-JP" sz="16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23</a:t>
            </a:r>
            <a:r>
              <a:rPr kumimoji="0" lang="ja-JP" altLang="en-US" sz="1600">
                <a:solidFill>
                  <a:schemeClr val="bg1"/>
                </a:solidFill>
                <a:latin typeface="Meiryo" panose="020B0604030504040204" pitchFamily="34" charset="-128"/>
                <a:ea typeface="Meiryo" panose="020B0604030504040204" pitchFamily="34" charset="-128"/>
                <a:cs typeface="Times New Roman" panose="02020603050405020304" pitchFamily="18" charset="0"/>
              </a:rPr>
              <a:t>ヶ国</a:t>
            </a:r>
            <a:r>
              <a:rPr kumimoji="0" lang="en-US" altLang="ja-JP" sz="16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72</a:t>
            </a:r>
            <a:r>
              <a:rPr kumimoji="0" lang="ja-JP" altLang="en-US" sz="1600">
                <a:solidFill>
                  <a:schemeClr val="bg1"/>
                </a:solidFill>
                <a:latin typeface="Meiryo" panose="020B0604030504040204" pitchFamily="34" charset="-128"/>
                <a:ea typeface="Meiryo" panose="020B0604030504040204" pitchFamily="34" charset="-128"/>
                <a:cs typeface="Times New Roman" panose="02020603050405020304" pitchFamily="18" charset="0"/>
              </a:rPr>
              <a:t>地域あります。</a:t>
            </a:r>
          </a:p>
        </p:txBody>
      </p:sp>
      <p:sp>
        <p:nvSpPr>
          <p:cNvPr id="8" name="テキスト ボックス 7">
            <a:extLst>
              <a:ext uri="{FF2B5EF4-FFF2-40B4-BE49-F238E27FC236}">
                <a16:creationId xmlns:a16="http://schemas.microsoft.com/office/drawing/2014/main" id="{1C3C4A2B-68D3-29EF-A76E-69DDE81C9C38}"/>
              </a:ext>
            </a:extLst>
          </p:cNvPr>
          <p:cNvSpPr txBox="1"/>
          <p:nvPr/>
        </p:nvSpPr>
        <p:spPr>
          <a:xfrm>
            <a:off x="826618" y="5203557"/>
            <a:ext cx="2372671" cy="584775"/>
          </a:xfrm>
          <a:prstGeom prst="rect">
            <a:avLst/>
          </a:prstGeom>
          <a:noFill/>
        </p:spPr>
        <p:txBody>
          <a:bodyPr wrap="square" rtlCol="0">
            <a:spAutoFit/>
          </a:bodyPr>
          <a:lstStyle/>
          <a:p>
            <a:r>
              <a:rPr kumimoji="0" lang="ja-JP" altLang="en-US" sz="1600">
                <a:solidFill>
                  <a:schemeClr val="bg1"/>
                </a:solidFill>
                <a:latin typeface="Meiryo" panose="020B0604030504040204" pitchFamily="34" charset="-128"/>
                <a:ea typeface="Meiryo" panose="020B0604030504040204" pitchFamily="34" charset="-128"/>
                <a:cs typeface="Times New Roman" panose="02020603050405020304" pitchFamily="18" charset="0"/>
              </a:rPr>
              <a:t>日本の農林水産大臣が認定します。</a:t>
            </a:r>
            <a:endParaRPr kumimoji="0" lang="en-US" altLang="ja-JP" sz="1600"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pic>
        <p:nvPicPr>
          <p:cNvPr id="14" name="図 13" descr="マップ&#10;&#10;自動的に生成された説明">
            <a:extLst>
              <a:ext uri="{FF2B5EF4-FFF2-40B4-BE49-F238E27FC236}">
                <a16:creationId xmlns:a16="http://schemas.microsoft.com/office/drawing/2014/main" id="{C9082CBD-3A09-1CA0-291E-4058CB9DB3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3141" y="943623"/>
            <a:ext cx="7658707" cy="5483062"/>
          </a:xfrm>
          <a:prstGeom prst="rect">
            <a:avLst/>
          </a:prstGeom>
        </p:spPr>
      </p:pic>
      <p:sp>
        <p:nvSpPr>
          <p:cNvPr id="3" name="テキスト ボックス 2">
            <a:extLst>
              <a:ext uri="{FF2B5EF4-FFF2-40B4-BE49-F238E27FC236}">
                <a16:creationId xmlns:a16="http://schemas.microsoft.com/office/drawing/2014/main" id="{8B3FC113-4658-9E62-6EE7-4C1EF59F4D0F}"/>
              </a:ext>
            </a:extLst>
          </p:cNvPr>
          <p:cNvSpPr txBox="1"/>
          <p:nvPr/>
        </p:nvSpPr>
        <p:spPr>
          <a:xfrm>
            <a:off x="2098158" y="3262915"/>
            <a:ext cx="1190248" cy="215444"/>
          </a:xfrm>
          <a:prstGeom prst="rect">
            <a:avLst/>
          </a:prstGeom>
          <a:noFill/>
        </p:spPr>
        <p:txBody>
          <a:bodyPr wrap="square" rtlCol="0" anchor="b">
            <a:spAutoFit/>
          </a:bodyPr>
          <a:lstStyle/>
          <a:p>
            <a:pPr algn="ctr"/>
            <a:r>
              <a:rPr kumimoji="1" lang="ja-JP" altLang="en-US" sz="800">
                <a:solidFill>
                  <a:schemeClr val="bg1"/>
                </a:solidFill>
                <a:latin typeface="Meiryo" panose="020B0604030504040204" pitchFamily="34" charset="-128"/>
                <a:ea typeface="Meiryo" panose="020B0604030504040204" pitchFamily="34" charset="-128"/>
              </a:rPr>
              <a:t>にんてい</a:t>
            </a:r>
            <a:endParaRPr kumimoji="1" lang="ja-JP" altLang="en-US" sz="800"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7BFBD3D1-319F-74CB-D73C-A7C2339D399C}"/>
              </a:ext>
            </a:extLst>
          </p:cNvPr>
          <p:cNvSpPr txBox="1"/>
          <p:nvPr/>
        </p:nvSpPr>
        <p:spPr>
          <a:xfrm>
            <a:off x="750102" y="2932522"/>
            <a:ext cx="2555755" cy="215444"/>
          </a:xfrm>
          <a:prstGeom prst="rect">
            <a:avLst/>
          </a:prstGeom>
          <a:noFill/>
        </p:spPr>
        <p:txBody>
          <a:bodyPr wrap="square" rtlCol="0" anchor="b">
            <a:spAutoFit/>
          </a:bodyPr>
          <a:lstStyle/>
          <a:p>
            <a:pPr algn="ctr"/>
            <a:r>
              <a:rPr kumimoji="1" lang="ja-JP" altLang="en-US" sz="800">
                <a:solidFill>
                  <a:schemeClr val="bg1"/>
                </a:solidFill>
                <a:latin typeface="Meiryo" panose="020B0604030504040204" pitchFamily="34" charset="-128"/>
                <a:ea typeface="Meiryo" panose="020B0604030504040204" pitchFamily="34" charset="-128"/>
              </a:rPr>
              <a:t>こくさいれんごうしょくりょうのうぎょうきかん</a:t>
            </a:r>
            <a:endParaRPr kumimoji="1" lang="ja-JP" altLang="en-US" sz="800" dirty="0">
              <a:solidFill>
                <a:schemeClr val="bg1"/>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95601964-16E2-A025-1DEB-03CCA1E249B9}"/>
              </a:ext>
            </a:extLst>
          </p:cNvPr>
          <p:cNvSpPr txBox="1"/>
          <p:nvPr/>
        </p:nvSpPr>
        <p:spPr>
          <a:xfrm>
            <a:off x="1323586" y="5067671"/>
            <a:ext cx="1625343" cy="215444"/>
          </a:xfrm>
          <a:prstGeom prst="rect">
            <a:avLst/>
          </a:prstGeom>
          <a:noFill/>
        </p:spPr>
        <p:txBody>
          <a:bodyPr wrap="square" rtlCol="0" anchor="b">
            <a:spAutoFit/>
          </a:bodyPr>
          <a:lstStyle/>
          <a:p>
            <a:pPr algn="ctr"/>
            <a:r>
              <a:rPr kumimoji="1" lang="ja-JP" altLang="en-US" sz="800">
                <a:solidFill>
                  <a:schemeClr val="bg1"/>
                </a:solidFill>
                <a:latin typeface="Meiryo" panose="020B0604030504040204" pitchFamily="34" charset="-128"/>
                <a:ea typeface="Meiryo" panose="020B0604030504040204" pitchFamily="34" charset="-128"/>
              </a:rPr>
              <a:t>のうりんすいさんだいじん</a:t>
            </a:r>
            <a:endParaRPr kumimoji="1" lang="ja-JP" altLang="en-US" sz="800" dirty="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CE1A7CA3-C13C-05E6-8B6B-377944948BEA}"/>
              </a:ext>
            </a:extLst>
          </p:cNvPr>
          <p:cNvSpPr txBox="1"/>
          <p:nvPr/>
        </p:nvSpPr>
        <p:spPr>
          <a:xfrm>
            <a:off x="2415658" y="1516005"/>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しゅるい</a:t>
            </a:r>
            <a:endParaRPr kumimoji="1" lang="ja-JP" altLang="en-US" sz="90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7AED26F9-043A-651E-BA9C-8922412F46EA}"/>
              </a:ext>
            </a:extLst>
          </p:cNvPr>
          <p:cNvSpPr txBox="1"/>
          <p:nvPr/>
        </p:nvSpPr>
        <p:spPr>
          <a:xfrm>
            <a:off x="2738823" y="80905"/>
            <a:ext cx="723275"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ち</a:t>
            </a:r>
            <a:r>
              <a:rPr lang="en-US" altLang="ja-JP" sz="900" spc="300" dirty="0">
                <a:latin typeface="Meiryo" panose="020B0604030504040204" pitchFamily="34" charset="-128"/>
                <a:ea typeface="Meiryo" panose="020B0604030504040204" pitchFamily="34" charset="-128"/>
              </a:rPr>
              <a:t> </a:t>
            </a:r>
            <a:r>
              <a:rPr lang="ja-JP" altLang="en-US" sz="900" spc="300">
                <a:latin typeface="Meiryo" panose="020B0604030504040204" pitchFamily="34" charset="-128"/>
                <a:ea typeface="Meiryo" panose="020B0604030504040204" pitchFamily="34" charset="-128"/>
              </a:rPr>
              <a:t>いき</a:t>
            </a:r>
            <a:endParaRPr kumimoji="1" lang="ja-JP" altLang="en-US" sz="900" spc="3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95181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p:txBody>
          <a:bodyPr/>
          <a:lstStyle/>
          <a:p>
            <a:r>
              <a:rPr kumimoji="1" lang="ja-JP" altLang="en-US" dirty="0"/>
              <a:t>世界農業遺産の</a:t>
            </a:r>
            <a:r>
              <a:rPr kumimoji="1" lang="ja-JP" altLang="en-US"/>
              <a:t>認定基準</a:t>
            </a:r>
            <a:endParaRPr kumimoji="1" lang="ja-JP" altLang="en-US" strike="sngStrike" dirty="0"/>
          </a:p>
        </p:txBody>
      </p:sp>
      <p:sp>
        <p:nvSpPr>
          <p:cNvPr id="4" name="スライド番号プレースホルダー 3">
            <a:extLst>
              <a:ext uri="{FF2B5EF4-FFF2-40B4-BE49-F238E27FC236}">
                <a16:creationId xmlns:a16="http://schemas.microsoft.com/office/drawing/2014/main" id="{8E444B86-D3C1-F245-833D-38DF4D1D9A48}"/>
              </a:ext>
            </a:extLst>
          </p:cNvPr>
          <p:cNvSpPr>
            <a:spLocks noGrp="1"/>
          </p:cNvSpPr>
          <p:nvPr>
            <p:ph type="sldNum" sz="quarter" idx="12"/>
          </p:nvPr>
        </p:nvSpPr>
        <p:spPr/>
        <p:txBody>
          <a:bodyPr/>
          <a:lstStyle/>
          <a:p>
            <a:fld id="{9072E400-20F7-6041-92A7-26D857824E29}" type="slidenum">
              <a:rPr kumimoji="1" lang="ja-JP" altLang="en-US" smtClean="0"/>
              <a:t>11</a:t>
            </a:fld>
            <a:endParaRPr kumimoji="1" lang="ja-JP" altLang="en-US"/>
          </a:p>
        </p:txBody>
      </p:sp>
      <p:sp>
        <p:nvSpPr>
          <p:cNvPr id="5" name="コンテンツ プレースホルダー 2">
            <a:extLst>
              <a:ext uri="{FF2B5EF4-FFF2-40B4-BE49-F238E27FC236}">
                <a16:creationId xmlns:a16="http://schemas.microsoft.com/office/drawing/2014/main" id="{7F8FF598-B5FC-AD71-F525-CDDF819E3688}"/>
              </a:ext>
            </a:extLst>
          </p:cNvPr>
          <p:cNvSpPr txBox="1">
            <a:spLocks/>
          </p:cNvSpPr>
          <p:nvPr/>
        </p:nvSpPr>
        <p:spPr>
          <a:xfrm>
            <a:off x="731105" y="1383275"/>
            <a:ext cx="10749696" cy="44526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b="1" dirty="0">
                <a:highlight>
                  <a:srgbClr val="FFE79A"/>
                </a:highlight>
              </a:rPr>
              <a:t>①食料および生計の保障</a:t>
            </a:r>
          </a:p>
          <a:p>
            <a:pPr>
              <a:lnSpc>
                <a:spcPct val="120000"/>
              </a:lnSpc>
            </a:pPr>
            <a:r>
              <a:rPr lang="ja-JP" altLang="en-US" b="1" dirty="0"/>
              <a:t>　</a:t>
            </a:r>
            <a:r>
              <a:rPr lang="ja-JP" altLang="en-US" dirty="0"/>
              <a:t>地域の農林水産業システムによって食料が生産され、農業を営む人々が生計を立てていること</a:t>
            </a:r>
          </a:p>
          <a:p>
            <a:pPr>
              <a:lnSpc>
                <a:spcPct val="120000"/>
              </a:lnSpc>
            </a:pPr>
            <a:r>
              <a:rPr lang="ja-JP" altLang="en-US" b="1" dirty="0">
                <a:highlight>
                  <a:srgbClr val="FFE79A"/>
                </a:highlight>
              </a:rPr>
              <a:t>②農業生物多様性</a:t>
            </a:r>
          </a:p>
          <a:p>
            <a:pPr>
              <a:lnSpc>
                <a:spcPct val="120000"/>
              </a:lnSpc>
            </a:pPr>
            <a:r>
              <a:rPr lang="ja-JP" altLang="en-US" b="1" dirty="0"/>
              <a:t>　</a:t>
            </a:r>
            <a:r>
              <a:rPr lang="ja-JP" altLang="en-US" dirty="0"/>
              <a:t>地域の農林水産業システムによって、</a:t>
            </a:r>
            <a:r>
              <a:rPr lang="ja-JP" altLang="en-US"/>
              <a:t>多様な生物</a:t>
            </a:r>
            <a:r>
              <a:rPr lang="ja-JP" altLang="en-US" dirty="0"/>
              <a:t>が育まれていること</a:t>
            </a:r>
          </a:p>
          <a:p>
            <a:pPr>
              <a:lnSpc>
                <a:spcPct val="120000"/>
              </a:lnSpc>
            </a:pPr>
            <a:r>
              <a:rPr lang="ja-JP" altLang="en-US" b="1" dirty="0">
                <a:highlight>
                  <a:srgbClr val="FFE79A"/>
                </a:highlight>
              </a:rPr>
              <a:t>③地域の伝統的な知識システム</a:t>
            </a:r>
          </a:p>
          <a:p>
            <a:pPr>
              <a:lnSpc>
                <a:spcPct val="120000"/>
              </a:lnSpc>
            </a:pPr>
            <a:r>
              <a:rPr lang="ja-JP" altLang="en-US" b="1" dirty="0"/>
              <a:t>　</a:t>
            </a:r>
            <a:r>
              <a:rPr lang="ja-JP" altLang="en-US" dirty="0"/>
              <a:t>農林水産業を営むうえでの知識、技術などが維持されていること</a:t>
            </a:r>
          </a:p>
          <a:p>
            <a:pPr>
              <a:lnSpc>
                <a:spcPct val="120000"/>
              </a:lnSpc>
            </a:pPr>
            <a:r>
              <a:rPr lang="ja-JP" altLang="en-US" b="1" dirty="0">
                <a:highlight>
                  <a:srgbClr val="FFE79A"/>
                </a:highlight>
              </a:rPr>
              <a:t>④文化、価値観および社会組織</a:t>
            </a:r>
          </a:p>
          <a:p>
            <a:pPr>
              <a:lnSpc>
                <a:spcPct val="120000"/>
              </a:lnSpc>
            </a:pPr>
            <a:r>
              <a:rPr lang="ja-JP" altLang="en-US" b="1" dirty="0"/>
              <a:t>　</a:t>
            </a:r>
            <a:r>
              <a:rPr lang="ja-JP" altLang="en-US" dirty="0"/>
              <a:t>農林水産業にともなう文化や風土、社会の組織などが維持されていること</a:t>
            </a:r>
          </a:p>
          <a:p>
            <a:pPr>
              <a:lnSpc>
                <a:spcPct val="120000"/>
              </a:lnSpc>
            </a:pPr>
            <a:r>
              <a:rPr lang="ja-JP" altLang="en-US" b="1" dirty="0">
                <a:highlight>
                  <a:srgbClr val="FFE79A"/>
                </a:highlight>
              </a:rPr>
              <a:t>⑤ランドスケープおよびシースケープの特徴</a:t>
            </a:r>
            <a:endParaRPr lang="en-US" altLang="ja-JP" b="1" dirty="0">
              <a:highlight>
                <a:srgbClr val="FFE79A"/>
              </a:highlight>
            </a:endParaRPr>
          </a:p>
          <a:p>
            <a:pPr>
              <a:lnSpc>
                <a:spcPct val="120000"/>
              </a:lnSpc>
            </a:pPr>
            <a:r>
              <a:rPr lang="ja-JP" altLang="en-US" b="1" dirty="0"/>
              <a:t>　</a:t>
            </a:r>
            <a:r>
              <a:rPr lang="ja-JP" altLang="en-US" dirty="0"/>
              <a:t>長年にわたる人々の農林水産業の営みによりつくられる景観がすぐれていること </a:t>
            </a:r>
          </a:p>
        </p:txBody>
      </p:sp>
      <p:sp>
        <p:nvSpPr>
          <p:cNvPr id="6" name="テキスト ボックス 5">
            <a:extLst>
              <a:ext uri="{FF2B5EF4-FFF2-40B4-BE49-F238E27FC236}">
                <a16:creationId xmlns:a16="http://schemas.microsoft.com/office/drawing/2014/main" id="{60DCC54E-7779-41FD-EC23-36EE685D3953}"/>
              </a:ext>
            </a:extLst>
          </p:cNvPr>
          <p:cNvSpPr txBox="1"/>
          <p:nvPr/>
        </p:nvSpPr>
        <p:spPr>
          <a:xfrm>
            <a:off x="6173573" y="2647821"/>
            <a:ext cx="511679" cy="223837"/>
          </a:xfrm>
          <a:prstGeom prst="rect">
            <a:avLst/>
          </a:prstGeom>
          <a:noFill/>
        </p:spPr>
        <p:txBody>
          <a:bodyPr wrap="none" rtlCol="0">
            <a:spAutoFit/>
          </a:bodyPr>
          <a:lstStyle/>
          <a:p>
            <a:r>
              <a:rPr lang="ja-JP" altLang="en-US" sz="1000" spc="-150">
                <a:latin typeface="Meiryo" panose="020B0604030504040204" pitchFamily="34" charset="-128"/>
                <a:ea typeface="Meiryo" panose="020B0604030504040204" pitchFamily="34" charset="-128"/>
              </a:rPr>
              <a:t>はぐく</a:t>
            </a:r>
            <a:endParaRPr kumimoji="1" lang="ja-JP" altLang="en-US" sz="1000" spc="-15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06F0AB4D-7420-99D7-8107-519B27DE50F1}"/>
              </a:ext>
            </a:extLst>
          </p:cNvPr>
          <p:cNvSpPr txBox="1"/>
          <p:nvPr/>
        </p:nvSpPr>
        <p:spPr>
          <a:xfrm>
            <a:off x="5651762" y="3571503"/>
            <a:ext cx="473090" cy="246221"/>
          </a:xfrm>
          <a:prstGeom prst="rect">
            <a:avLst/>
          </a:prstGeom>
          <a:noFill/>
        </p:spPr>
        <p:txBody>
          <a:bodyPr wrap="square" rtlCol="0">
            <a:spAutoFit/>
          </a:bodyPr>
          <a:lstStyle/>
          <a:p>
            <a:r>
              <a:rPr lang="ja-JP" altLang="en-US" sz="1000" dirty="0">
                <a:latin typeface="Meiryo" panose="020B0604030504040204" pitchFamily="34" charset="-128"/>
                <a:ea typeface="Meiryo" panose="020B0604030504040204" pitchFamily="34" charset="-128"/>
              </a:rPr>
              <a:t>いじ</a:t>
            </a:r>
            <a:endParaRPr kumimoji="1" lang="ja-JP" altLang="en-US" sz="1000" dirty="0">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6B953527-58FA-1728-9FA1-4EAE6060C987}"/>
              </a:ext>
            </a:extLst>
          </p:cNvPr>
          <p:cNvSpPr txBox="1"/>
          <p:nvPr/>
        </p:nvSpPr>
        <p:spPr>
          <a:xfrm>
            <a:off x="2097558" y="1283254"/>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せいけい</a:t>
            </a:r>
            <a:endParaRPr kumimoji="1" lang="ja-JP" altLang="en-US" sz="900">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8E5FBE19-4D7F-3A24-D2DB-28E7587A99B1}"/>
              </a:ext>
            </a:extLst>
          </p:cNvPr>
          <p:cNvSpPr txBox="1"/>
          <p:nvPr/>
        </p:nvSpPr>
        <p:spPr>
          <a:xfrm>
            <a:off x="2789537" y="1283254"/>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ほしょう</a:t>
            </a:r>
            <a:endParaRPr kumimoji="1" lang="ja-JP" altLang="en-US" sz="90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B1D0FF99-BEA0-F97C-DC8F-2DCD4C40858D}"/>
              </a:ext>
            </a:extLst>
          </p:cNvPr>
          <p:cNvSpPr txBox="1"/>
          <p:nvPr/>
        </p:nvSpPr>
        <p:spPr>
          <a:xfrm>
            <a:off x="1695154" y="91415"/>
            <a:ext cx="723275"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い</a:t>
            </a:r>
            <a:r>
              <a:rPr lang="en-US" altLang="ja-JP" sz="900" spc="300" dirty="0">
                <a:latin typeface="Meiryo" panose="020B0604030504040204" pitchFamily="34" charset="-128"/>
                <a:ea typeface="Meiryo" panose="020B0604030504040204" pitchFamily="34" charset="-128"/>
              </a:rPr>
              <a:t> </a:t>
            </a:r>
            <a:r>
              <a:rPr lang="ja-JP" altLang="en-US" sz="900" spc="300">
                <a:latin typeface="Meiryo" panose="020B0604030504040204" pitchFamily="34" charset="-128"/>
                <a:ea typeface="Meiryo" panose="020B0604030504040204" pitchFamily="34" charset="-128"/>
              </a:rPr>
              <a:t>さん</a:t>
            </a:r>
            <a:endParaRPr kumimoji="1" lang="ja-JP" altLang="en-US" sz="900" spc="30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7FA355A-FEB1-81E3-BEA1-18A2C877ED0F}"/>
              </a:ext>
            </a:extLst>
          </p:cNvPr>
          <p:cNvSpPr txBox="1"/>
          <p:nvPr/>
        </p:nvSpPr>
        <p:spPr>
          <a:xfrm>
            <a:off x="1022135" y="1746121"/>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ちいき</a:t>
            </a:r>
            <a:endParaRPr kumimoji="1" lang="ja-JP" altLang="en-US" sz="90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37DCDBA1-D87E-5333-CE4D-9EFEDC0B564F}"/>
              </a:ext>
            </a:extLst>
          </p:cNvPr>
          <p:cNvSpPr txBox="1"/>
          <p:nvPr/>
        </p:nvSpPr>
        <p:spPr>
          <a:xfrm>
            <a:off x="1663408" y="1733421"/>
            <a:ext cx="1242648" cy="230832"/>
          </a:xfrm>
          <a:prstGeom prst="rect">
            <a:avLst/>
          </a:prstGeom>
          <a:noFill/>
        </p:spPr>
        <p:txBody>
          <a:bodyPr wrap="none" rtlCol="0">
            <a:spAutoFit/>
          </a:bodyPr>
          <a:lstStyle/>
          <a:p>
            <a:pPr algn="ctr"/>
            <a:r>
              <a:rPr lang="ja-JP" altLang="en-US" sz="900" spc="-150">
                <a:latin typeface="Meiryo" panose="020B0604030504040204" pitchFamily="34" charset="-128"/>
                <a:ea typeface="Meiryo" panose="020B0604030504040204" pitchFamily="34" charset="-128"/>
              </a:rPr>
              <a:t>のうりんすいさんぎょう</a:t>
            </a:r>
            <a:endParaRPr kumimoji="1" lang="ja-JP" altLang="en-US" sz="900" spc="-15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729421B7-F9C3-7833-DE7D-F79E40B545F6}"/>
              </a:ext>
            </a:extLst>
          </p:cNvPr>
          <p:cNvSpPr txBox="1"/>
          <p:nvPr/>
        </p:nvSpPr>
        <p:spPr>
          <a:xfrm>
            <a:off x="4545460" y="1733421"/>
            <a:ext cx="761747" cy="230832"/>
          </a:xfrm>
          <a:prstGeom prst="rect">
            <a:avLst/>
          </a:prstGeom>
          <a:noFill/>
        </p:spPr>
        <p:txBody>
          <a:bodyPr wrap="none" rtlCol="0">
            <a:spAutoFit/>
          </a:bodyPr>
          <a:lstStyle/>
          <a:p>
            <a:pPr algn="ctr"/>
            <a:r>
              <a:rPr lang="ja-JP" altLang="en-US" sz="900" spc="-150">
                <a:latin typeface="Meiryo" panose="020B0604030504040204" pitchFamily="34" charset="-128"/>
                <a:ea typeface="Meiryo" panose="020B0604030504040204" pitchFamily="34" charset="-128"/>
              </a:rPr>
              <a:t>しょくりょう</a:t>
            </a:r>
            <a:endParaRPr kumimoji="1" lang="ja-JP" altLang="en-US" sz="900" spc="-15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4DAF7B4B-ED6B-B9B3-AB4A-49CA62EF19F7}"/>
              </a:ext>
            </a:extLst>
          </p:cNvPr>
          <p:cNvSpPr txBox="1"/>
          <p:nvPr/>
        </p:nvSpPr>
        <p:spPr>
          <a:xfrm>
            <a:off x="5328114" y="1733421"/>
            <a:ext cx="646331" cy="230832"/>
          </a:xfrm>
          <a:prstGeom prst="rect">
            <a:avLst/>
          </a:prstGeom>
          <a:noFill/>
        </p:spPr>
        <p:txBody>
          <a:bodyPr wrap="none" rtlCol="0">
            <a:spAutoFit/>
          </a:bodyPr>
          <a:lstStyle/>
          <a:p>
            <a:pPr algn="ctr"/>
            <a:r>
              <a:rPr lang="ja-JP" altLang="en-US" sz="900">
                <a:latin typeface="Meiryo" panose="020B0604030504040204" pitchFamily="34" charset="-128"/>
                <a:ea typeface="Meiryo" panose="020B0604030504040204" pitchFamily="34" charset="-128"/>
              </a:rPr>
              <a:t>せいさん</a:t>
            </a:r>
            <a:endParaRPr kumimoji="1" lang="ja-JP" altLang="en-US" sz="900">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09762677-966F-32A0-D652-ED9B1C1872CC}"/>
              </a:ext>
            </a:extLst>
          </p:cNvPr>
          <p:cNvSpPr txBox="1"/>
          <p:nvPr/>
        </p:nvSpPr>
        <p:spPr>
          <a:xfrm>
            <a:off x="7091077" y="1733421"/>
            <a:ext cx="473206" cy="230832"/>
          </a:xfrm>
          <a:prstGeom prst="rect">
            <a:avLst/>
          </a:prstGeom>
          <a:noFill/>
        </p:spPr>
        <p:txBody>
          <a:bodyPr wrap="none" rtlCol="0">
            <a:spAutoFit/>
          </a:bodyPr>
          <a:lstStyle/>
          <a:p>
            <a:pPr algn="ctr"/>
            <a:r>
              <a:rPr lang="ja-JP" altLang="en-US" sz="900" spc="-150">
                <a:latin typeface="Meiryo" panose="020B0604030504040204" pitchFamily="34" charset="-128"/>
                <a:ea typeface="Meiryo" panose="020B0604030504040204" pitchFamily="34" charset="-128"/>
              </a:rPr>
              <a:t>いとな</a:t>
            </a:r>
            <a:endParaRPr kumimoji="1" lang="ja-JP" altLang="en-US" sz="900" spc="-15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9A7931C1-752E-1030-8ABF-A18724F4E346}"/>
              </a:ext>
            </a:extLst>
          </p:cNvPr>
          <p:cNvSpPr txBox="1"/>
          <p:nvPr/>
        </p:nvSpPr>
        <p:spPr>
          <a:xfrm>
            <a:off x="1658976" y="3124697"/>
            <a:ext cx="877163"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でんとうてき</a:t>
            </a:r>
            <a:endParaRPr kumimoji="1" lang="ja-JP" altLang="en-US" sz="90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D1B87F2D-3FDA-6AED-E19C-EA43E5E1B000}"/>
              </a:ext>
            </a:extLst>
          </p:cNvPr>
          <p:cNvSpPr txBox="1"/>
          <p:nvPr/>
        </p:nvSpPr>
        <p:spPr>
          <a:xfrm>
            <a:off x="2615198" y="3124697"/>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ちしき</a:t>
            </a:r>
            <a:endParaRPr kumimoji="1" lang="ja-JP" altLang="en-US" sz="9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512FAF14-2D8B-A78D-292F-35874B8F1AC8}"/>
              </a:ext>
            </a:extLst>
          </p:cNvPr>
          <p:cNvSpPr txBox="1"/>
          <p:nvPr/>
        </p:nvSpPr>
        <p:spPr>
          <a:xfrm>
            <a:off x="1750816" y="4018077"/>
            <a:ext cx="800219"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かちかん</a:t>
            </a:r>
            <a:endParaRPr kumimoji="1" lang="ja-JP" altLang="en-US" sz="900" spc="30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77DBAFB2-6EEB-4429-6D4B-001131B2D360}"/>
              </a:ext>
            </a:extLst>
          </p:cNvPr>
          <p:cNvSpPr txBox="1"/>
          <p:nvPr/>
        </p:nvSpPr>
        <p:spPr>
          <a:xfrm>
            <a:off x="3487776" y="4005377"/>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そしき</a:t>
            </a:r>
            <a:endParaRPr kumimoji="1" lang="ja-JP" altLang="en-US" sz="90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CC5DEE19-D817-8951-92A5-A1057EF7557E}"/>
              </a:ext>
            </a:extLst>
          </p:cNvPr>
          <p:cNvSpPr txBox="1"/>
          <p:nvPr/>
        </p:nvSpPr>
        <p:spPr>
          <a:xfrm>
            <a:off x="4833976" y="4945177"/>
            <a:ext cx="665567" cy="230832"/>
          </a:xfrm>
          <a:prstGeom prst="rect">
            <a:avLst/>
          </a:prstGeom>
          <a:noFill/>
        </p:spPr>
        <p:txBody>
          <a:bodyPr wrap="none" rtlCol="0">
            <a:spAutoFit/>
          </a:bodyPr>
          <a:lstStyle/>
          <a:p>
            <a:r>
              <a:rPr lang="ja-JP" altLang="en-US" sz="900" spc="-150">
                <a:latin typeface="Meiryo" panose="020B0604030504040204" pitchFamily="34" charset="-128"/>
                <a:ea typeface="Meiryo" panose="020B0604030504040204" pitchFamily="34" charset="-128"/>
              </a:rPr>
              <a:t>とくちょう</a:t>
            </a:r>
            <a:endParaRPr kumimoji="1" lang="ja-JP" altLang="en-US" sz="900" spc="-15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0AC812AE-FE6B-9603-FF87-3CAA926C5AD2}"/>
              </a:ext>
            </a:extLst>
          </p:cNvPr>
          <p:cNvSpPr txBox="1"/>
          <p:nvPr/>
        </p:nvSpPr>
        <p:spPr>
          <a:xfrm>
            <a:off x="6675476" y="5376977"/>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けいかん</a:t>
            </a:r>
            <a:endParaRPr kumimoji="1" lang="ja-JP" altLang="en-US" sz="90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F10C595A-9AC0-842F-6705-68055E6ED57E}"/>
              </a:ext>
            </a:extLst>
          </p:cNvPr>
          <p:cNvSpPr txBox="1"/>
          <p:nvPr/>
        </p:nvSpPr>
        <p:spPr>
          <a:xfrm>
            <a:off x="2653784" y="80905"/>
            <a:ext cx="800219"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にんてい</a:t>
            </a:r>
            <a:endParaRPr kumimoji="1" lang="ja-JP" altLang="en-US" sz="900" spc="30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B04F88AA-9A49-C284-6A29-1BBA840B02A1}"/>
              </a:ext>
            </a:extLst>
          </p:cNvPr>
          <p:cNvSpPr txBox="1"/>
          <p:nvPr/>
        </p:nvSpPr>
        <p:spPr>
          <a:xfrm>
            <a:off x="3364984" y="80905"/>
            <a:ext cx="800219"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きじゅん</a:t>
            </a:r>
            <a:endParaRPr kumimoji="1" lang="ja-JP" altLang="en-US" sz="900" spc="300">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A2F4B874-E7CC-2075-7C17-72E8AA2D6531}"/>
              </a:ext>
            </a:extLst>
          </p:cNvPr>
          <p:cNvSpPr txBox="1"/>
          <p:nvPr/>
        </p:nvSpPr>
        <p:spPr>
          <a:xfrm>
            <a:off x="1946727" y="2215770"/>
            <a:ext cx="761747" cy="230832"/>
          </a:xfrm>
          <a:prstGeom prst="rect">
            <a:avLst/>
          </a:prstGeom>
          <a:noFill/>
        </p:spPr>
        <p:txBody>
          <a:bodyPr wrap="none" rtlCol="0">
            <a:spAutoFit/>
          </a:bodyPr>
          <a:lstStyle/>
          <a:p>
            <a:pPr algn="ctr"/>
            <a:r>
              <a:rPr lang="ja-JP" altLang="en-US" sz="900">
                <a:latin typeface="Meiryo" panose="020B0604030504040204" pitchFamily="34" charset="-128"/>
                <a:ea typeface="Meiryo" panose="020B0604030504040204" pitchFamily="34" charset="-128"/>
              </a:rPr>
              <a:t>たようせい</a:t>
            </a:r>
            <a:endParaRPr kumimoji="1" lang="ja-JP" altLang="en-US" sz="9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3976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387105AA-7FE0-1398-4503-693E40A2D6DD}"/>
              </a:ext>
            </a:extLst>
          </p:cNvPr>
          <p:cNvSpPr/>
          <p:nvPr/>
        </p:nvSpPr>
        <p:spPr>
          <a:xfrm>
            <a:off x="506629" y="4467436"/>
            <a:ext cx="11380033" cy="18355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p:txBody>
          <a:bodyPr/>
          <a:lstStyle/>
          <a:p>
            <a:r>
              <a:rPr kumimoji="1" lang="ja-JP" altLang="en-US" dirty="0"/>
              <a:t>日本農業遺産の</a:t>
            </a:r>
            <a:r>
              <a:rPr kumimoji="1" lang="ja-JP" altLang="en-US"/>
              <a:t>認定基準</a:t>
            </a:r>
            <a:endParaRPr kumimoji="1" lang="ja-JP" altLang="en-US" strike="sngStrike" dirty="0"/>
          </a:p>
        </p:txBody>
      </p:sp>
      <p:sp>
        <p:nvSpPr>
          <p:cNvPr id="3" name="コンテンツ プレースホルダー 2">
            <a:extLst>
              <a:ext uri="{FF2B5EF4-FFF2-40B4-BE49-F238E27FC236}">
                <a16:creationId xmlns:a16="http://schemas.microsoft.com/office/drawing/2014/main" id="{026EC3E4-C592-4F8F-82B0-48BB8E9D332A}"/>
              </a:ext>
            </a:extLst>
          </p:cNvPr>
          <p:cNvSpPr>
            <a:spLocks noGrp="1"/>
          </p:cNvSpPr>
          <p:nvPr>
            <p:ph idx="1"/>
          </p:nvPr>
        </p:nvSpPr>
        <p:spPr>
          <a:xfrm>
            <a:off x="310731" y="1066608"/>
            <a:ext cx="11771827" cy="352144"/>
          </a:xfrm>
        </p:spPr>
        <p:txBody>
          <a:bodyPr>
            <a:noAutofit/>
          </a:bodyPr>
          <a:lstStyle/>
          <a:p>
            <a:r>
              <a:rPr kumimoji="1" lang="ja-JP" altLang="en-US" sz="2300" b="1" dirty="0">
                <a:solidFill>
                  <a:srgbClr val="0070C0"/>
                </a:solidFill>
              </a:rPr>
              <a:t>日本農業遺産に認定されるには、世界農業遺産の認定基準にさらに３つの条件が必要</a:t>
            </a:r>
          </a:p>
        </p:txBody>
      </p:sp>
      <p:sp>
        <p:nvSpPr>
          <p:cNvPr id="4" name="スライド番号プレースホルダー 3">
            <a:extLst>
              <a:ext uri="{FF2B5EF4-FFF2-40B4-BE49-F238E27FC236}">
                <a16:creationId xmlns:a16="http://schemas.microsoft.com/office/drawing/2014/main" id="{8E444B86-D3C1-F245-833D-38DF4D1D9A48}"/>
              </a:ext>
            </a:extLst>
          </p:cNvPr>
          <p:cNvSpPr>
            <a:spLocks noGrp="1"/>
          </p:cNvSpPr>
          <p:nvPr>
            <p:ph type="sldNum" sz="quarter" idx="12"/>
          </p:nvPr>
        </p:nvSpPr>
        <p:spPr/>
        <p:txBody>
          <a:bodyPr/>
          <a:lstStyle/>
          <a:p>
            <a:fld id="{9072E400-20F7-6041-92A7-26D857824E29}" type="slidenum">
              <a:rPr kumimoji="1" lang="ja-JP" altLang="en-US" smtClean="0"/>
              <a:t>12</a:t>
            </a:fld>
            <a:endParaRPr kumimoji="1" lang="ja-JP" altLang="en-US"/>
          </a:p>
        </p:txBody>
      </p:sp>
      <p:sp>
        <p:nvSpPr>
          <p:cNvPr id="5" name="コンテンツ プレースホルダー 2">
            <a:extLst>
              <a:ext uri="{FF2B5EF4-FFF2-40B4-BE49-F238E27FC236}">
                <a16:creationId xmlns:a16="http://schemas.microsoft.com/office/drawing/2014/main" id="{7F8FF598-B5FC-AD71-F525-CDDF819E3688}"/>
              </a:ext>
            </a:extLst>
          </p:cNvPr>
          <p:cNvSpPr txBox="1">
            <a:spLocks/>
          </p:cNvSpPr>
          <p:nvPr/>
        </p:nvSpPr>
        <p:spPr>
          <a:xfrm>
            <a:off x="305336" y="1530778"/>
            <a:ext cx="11581327" cy="27126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b="1" dirty="0">
                <a:highlight>
                  <a:srgbClr val="FFE79A"/>
                </a:highlight>
              </a:rPr>
              <a:t>⑥変化に対するレジリエンス</a:t>
            </a:r>
          </a:p>
          <a:p>
            <a:pPr>
              <a:lnSpc>
                <a:spcPct val="100000"/>
              </a:lnSpc>
            </a:pPr>
            <a:r>
              <a:rPr lang="ja-JP" altLang="en-US" dirty="0"/>
              <a:t>　自然災害などの環境の変化に対して、高い「回復力」「復元力」があること</a:t>
            </a:r>
          </a:p>
          <a:p>
            <a:pPr>
              <a:lnSpc>
                <a:spcPct val="100000"/>
              </a:lnSpc>
            </a:pPr>
            <a:r>
              <a:rPr lang="ja-JP" altLang="en-US" b="1" dirty="0">
                <a:highlight>
                  <a:srgbClr val="FFE79A"/>
                </a:highlight>
              </a:rPr>
              <a:t>⑦多様な主体の参画</a:t>
            </a:r>
          </a:p>
          <a:p>
            <a:pPr>
              <a:lnSpc>
                <a:spcPct val="100000"/>
              </a:lnSpc>
            </a:pPr>
            <a:r>
              <a:rPr lang="ja-JP" altLang="en-US" dirty="0"/>
              <a:t>　地域住民だけでなく、様々な人々の参加によって独創的な農林水産業システムを受け継いでいること</a:t>
            </a:r>
          </a:p>
          <a:p>
            <a:pPr>
              <a:lnSpc>
                <a:spcPct val="100000"/>
              </a:lnSpc>
            </a:pPr>
            <a:r>
              <a:rPr lang="ja-JP" altLang="en-US" b="1" dirty="0">
                <a:highlight>
                  <a:srgbClr val="FFE79A"/>
                </a:highlight>
              </a:rPr>
              <a:t>⑧</a:t>
            </a:r>
            <a:r>
              <a:rPr lang="ja-JP" altLang="en-US" b="1">
                <a:highlight>
                  <a:srgbClr val="FFE79A"/>
                </a:highlight>
              </a:rPr>
              <a:t>６次産業化の</a:t>
            </a:r>
            <a:r>
              <a:rPr lang="ja-JP" altLang="en-US" b="1" dirty="0">
                <a:highlight>
                  <a:srgbClr val="FFE79A"/>
                </a:highlight>
              </a:rPr>
              <a:t>推進</a:t>
            </a:r>
            <a:endParaRPr lang="en-US" altLang="ja-JP" b="1" dirty="0">
              <a:highlight>
                <a:srgbClr val="FFE79A"/>
              </a:highlight>
            </a:endParaRPr>
          </a:p>
          <a:p>
            <a:pPr>
              <a:lnSpc>
                <a:spcPct val="100000"/>
              </a:lnSpc>
            </a:pPr>
            <a:r>
              <a:rPr lang="ja-JP" altLang="en-US" dirty="0"/>
              <a:t>　地域ぐるみの６次産業化などで地域を活性化させ、農林水産業システム</a:t>
            </a:r>
            <a:endParaRPr lang="en-US" altLang="ja-JP" dirty="0"/>
          </a:p>
          <a:p>
            <a:pPr>
              <a:lnSpc>
                <a:spcPct val="100000"/>
              </a:lnSpc>
            </a:pPr>
            <a:r>
              <a:rPr lang="ja-JP" altLang="en-US" dirty="0"/>
              <a:t>の保全</a:t>
            </a:r>
            <a:r>
              <a:rPr lang="ja-JP" altLang="en-US"/>
              <a:t>を図っていること</a:t>
            </a:r>
            <a:endParaRPr lang="ja-JP" altLang="en-US" dirty="0"/>
          </a:p>
        </p:txBody>
      </p:sp>
      <p:sp>
        <p:nvSpPr>
          <p:cNvPr id="10" name="正方形/長方形 9">
            <a:extLst>
              <a:ext uri="{FF2B5EF4-FFF2-40B4-BE49-F238E27FC236}">
                <a16:creationId xmlns:a16="http://schemas.microsoft.com/office/drawing/2014/main" id="{A32694C7-14FA-5B39-758B-259C2640249F}"/>
              </a:ext>
            </a:extLst>
          </p:cNvPr>
          <p:cNvSpPr/>
          <p:nvPr/>
        </p:nvSpPr>
        <p:spPr>
          <a:xfrm>
            <a:off x="506629" y="4394222"/>
            <a:ext cx="2706471" cy="4855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a:solidFill>
                  <a:schemeClr val="tx1"/>
                </a:solidFill>
                <a:latin typeface="Meiryo" panose="020B0604030504040204" pitchFamily="34" charset="-128"/>
                <a:ea typeface="Meiryo" panose="020B0604030504040204" pitchFamily="34" charset="-128"/>
              </a:rPr>
              <a:t>６次産業化と</a:t>
            </a:r>
            <a:r>
              <a:rPr lang="ja-JP" altLang="en-US" sz="2000" b="1" dirty="0">
                <a:solidFill>
                  <a:schemeClr val="tx1"/>
                </a:solidFill>
                <a:latin typeface="Meiryo" panose="020B0604030504040204" pitchFamily="34" charset="-128"/>
                <a:ea typeface="Meiryo" panose="020B0604030504040204" pitchFamily="34" charset="-128"/>
              </a:rPr>
              <a:t>は</a:t>
            </a:r>
            <a:endParaRPr kumimoji="1" lang="ja-JP" altLang="en-US" sz="2000" b="1" dirty="0">
              <a:solidFill>
                <a:schemeClr val="tx1"/>
              </a:solidFill>
              <a:latin typeface="Meiryo" panose="020B0604030504040204" pitchFamily="34" charset="-128"/>
              <a:ea typeface="Meiryo" panose="020B0604030504040204" pitchFamily="34" charset="-128"/>
            </a:endParaRPr>
          </a:p>
        </p:txBody>
      </p:sp>
      <p:sp>
        <p:nvSpPr>
          <p:cNvPr id="11" name="コンテンツ プレースホルダー 2">
            <a:extLst>
              <a:ext uri="{FF2B5EF4-FFF2-40B4-BE49-F238E27FC236}">
                <a16:creationId xmlns:a16="http://schemas.microsoft.com/office/drawing/2014/main" id="{EAB66D9D-3258-FC70-CA5B-0FBF625287F8}"/>
              </a:ext>
            </a:extLst>
          </p:cNvPr>
          <p:cNvSpPr txBox="1">
            <a:spLocks/>
          </p:cNvSpPr>
          <p:nvPr/>
        </p:nvSpPr>
        <p:spPr>
          <a:xfrm>
            <a:off x="714971" y="4913919"/>
            <a:ext cx="7150663" cy="1249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pPr>
            <a:r>
              <a:rPr lang="ja-JP" altLang="en-US" sz="1600" dirty="0"/>
              <a:t>生産物の価値を上げるため、</a:t>
            </a:r>
            <a:r>
              <a:rPr lang="ja-JP" altLang="en-US" sz="1600"/>
              <a:t>農林水産業を</a:t>
            </a:r>
            <a:r>
              <a:rPr lang="ja-JP" altLang="en-US" sz="1600" dirty="0"/>
              <a:t>営む人々が、農畜産物・水産物の生産だけでなく、食品加工（</a:t>
            </a:r>
            <a:r>
              <a:rPr lang="en-US" altLang="ja-JP" sz="1600" dirty="0"/>
              <a:t>2</a:t>
            </a:r>
            <a:r>
              <a:rPr lang="ja-JP" altLang="en-US" sz="1600" dirty="0"/>
              <a:t>次産業）、流通・販売（</a:t>
            </a:r>
            <a:r>
              <a:rPr lang="en-US" altLang="ja-JP" sz="1600" dirty="0"/>
              <a:t>3</a:t>
            </a:r>
            <a:r>
              <a:rPr lang="ja-JP" altLang="en-US" sz="1600" dirty="0"/>
              <a:t>次産業）にも取り組み、それによって農林水産業を活性化させ、地域の経済を豊かにしていこうとするものです。</a:t>
            </a:r>
          </a:p>
        </p:txBody>
      </p:sp>
      <p:pic>
        <p:nvPicPr>
          <p:cNvPr id="13" name="図 12" descr="人, 屋内, 食品, キッチン が含まれている画像&#10;&#10;自動的に生成された説明">
            <a:extLst>
              <a:ext uri="{FF2B5EF4-FFF2-40B4-BE49-F238E27FC236}">
                <a16:creationId xmlns:a16="http://schemas.microsoft.com/office/drawing/2014/main" id="{598BA5FD-7CB9-622D-24E0-9EF2D9F81D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0847" y="3597721"/>
            <a:ext cx="3450603" cy="1940965"/>
          </a:xfrm>
          <a:prstGeom prst="rect">
            <a:avLst/>
          </a:prstGeom>
        </p:spPr>
      </p:pic>
      <p:sp>
        <p:nvSpPr>
          <p:cNvPr id="14" name="コンテンツ プレースホルダー 2">
            <a:extLst>
              <a:ext uri="{FF2B5EF4-FFF2-40B4-BE49-F238E27FC236}">
                <a16:creationId xmlns:a16="http://schemas.microsoft.com/office/drawing/2014/main" id="{224814A4-BD1E-A78B-5EF0-164A382C1CC1}"/>
              </a:ext>
            </a:extLst>
          </p:cNvPr>
          <p:cNvSpPr txBox="1">
            <a:spLocks/>
          </p:cNvSpPr>
          <p:nvPr/>
        </p:nvSpPr>
        <p:spPr>
          <a:xfrm>
            <a:off x="8050440" y="5597853"/>
            <a:ext cx="3551010" cy="6934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200" dirty="0"/>
              <a:t>漁師が琵琶湖でとった魚を佃煮に加工し、販売している。（琵琶湖　沖島漁業組合</a:t>
            </a:r>
            <a:r>
              <a:rPr lang="ja-JP" altLang="en-US" sz="1200"/>
              <a:t>「湖島婦</a:t>
            </a:r>
            <a:r>
              <a:rPr lang="ja-JP" altLang="en-US" sz="1200" dirty="0"/>
              <a:t>貴</a:t>
            </a:r>
            <a:r>
              <a:rPr lang="en-US" altLang="ja-JP" sz="1200" dirty="0"/>
              <a:t>(</a:t>
            </a:r>
            <a:r>
              <a:rPr lang="ja-JP" altLang="en-US" sz="1200"/>
              <a:t>ことふき</a:t>
            </a:r>
            <a:r>
              <a:rPr lang="en-US" altLang="ja-JP" sz="1200" dirty="0"/>
              <a:t>)</a:t>
            </a:r>
            <a:r>
              <a:rPr lang="ja-JP" altLang="en-US" sz="1200" dirty="0"/>
              <a:t>の会」）</a:t>
            </a:r>
          </a:p>
        </p:txBody>
      </p:sp>
      <p:sp>
        <p:nvSpPr>
          <p:cNvPr id="8" name="テキスト ボックス 7">
            <a:extLst>
              <a:ext uri="{FF2B5EF4-FFF2-40B4-BE49-F238E27FC236}">
                <a16:creationId xmlns:a16="http://schemas.microsoft.com/office/drawing/2014/main" id="{03178A4E-217F-A153-BA0E-E83CC447A65A}"/>
              </a:ext>
            </a:extLst>
          </p:cNvPr>
          <p:cNvSpPr txBox="1"/>
          <p:nvPr/>
        </p:nvSpPr>
        <p:spPr>
          <a:xfrm>
            <a:off x="622155" y="2595940"/>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ちいき</a:t>
            </a:r>
            <a:endParaRPr kumimoji="1" lang="ja-JP" altLang="en-US" sz="90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E95429F5-5568-FA28-AA18-9DEB5688A400}"/>
              </a:ext>
            </a:extLst>
          </p:cNvPr>
          <p:cNvSpPr txBox="1"/>
          <p:nvPr/>
        </p:nvSpPr>
        <p:spPr>
          <a:xfrm>
            <a:off x="2653784" y="80905"/>
            <a:ext cx="800219"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にんてい</a:t>
            </a:r>
            <a:endParaRPr kumimoji="1" lang="ja-JP" altLang="en-US" sz="900" spc="30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8DFF090F-B6A6-D00B-2D4D-EA1201E47903}"/>
              </a:ext>
            </a:extLst>
          </p:cNvPr>
          <p:cNvSpPr txBox="1"/>
          <p:nvPr/>
        </p:nvSpPr>
        <p:spPr>
          <a:xfrm>
            <a:off x="3364984" y="80905"/>
            <a:ext cx="800219"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きじゅん</a:t>
            </a:r>
            <a:endParaRPr kumimoji="1" lang="ja-JP" altLang="en-US" sz="900" spc="300">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037F965C-8511-3F34-7574-876DD5AC1DA5}"/>
              </a:ext>
            </a:extLst>
          </p:cNvPr>
          <p:cNvSpPr txBox="1"/>
          <p:nvPr/>
        </p:nvSpPr>
        <p:spPr>
          <a:xfrm>
            <a:off x="10883384" y="893705"/>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ひつよう</a:t>
            </a:r>
            <a:endParaRPr kumimoji="1" lang="ja-JP" altLang="en-US" sz="90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BE99FF8E-D0E8-C96D-4734-D5E936E020B8}"/>
              </a:ext>
            </a:extLst>
          </p:cNvPr>
          <p:cNvSpPr txBox="1"/>
          <p:nvPr/>
        </p:nvSpPr>
        <p:spPr>
          <a:xfrm>
            <a:off x="622155" y="1800777"/>
            <a:ext cx="992579"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しぜんさいがい</a:t>
            </a:r>
            <a:endParaRPr kumimoji="1" lang="ja-JP" altLang="en-US" sz="90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CC8F7A00-8EB0-AAE3-6154-EF1D847648D4}"/>
              </a:ext>
            </a:extLst>
          </p:cNvPr>
          <p:cNvSpPr txBox="1"/>
          <p:nvPr/>
        </p:nvSpPr>
        <p:spPr>
          <a:xfrm>
            <a:off x="575126" y="1379940"/>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へんか</a:t>
            </a:r>
            <a:endParaRPr kumimoji="1" lang="ja-JP" altLang="en-US" sz="90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3832A118-ADB2-4F22-CEED-C01DDF3D32AB}"/>
              </a:ext>
            </a:extLst>
          </p:cNvPr>
          <p:cNvSpPr txBox="1"/>
          <p:nvPr/>
        </p:nvSpPr>
        <p:spPr>
          <a:xfrm>
            <a:off x="2099761" y="1800777"/>
            <a:ext cx="761747"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かんきょう</a:t>
            </a:r>
            <a:endParaRPr kumimoji="1" lang="ja-JP" altLang="en-US" sz="90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98D60A72-D6A5-16C3-633E-38C6F358854D}"/>
              </a:ext>
            </a:extLst>
          </p:cNvPr>
          <p:cNvSpPr txBox="1"/>
          <p:nvPr/>
        </p:nvSpPr>
        <p:spPr>
          <a:xfrm>
            <a:off x="5122361" y="1800777"/>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かいふく</a:t>
            </a:r>
            <a:endParaRPr kumimoji="1" lang="ja-JP" altLang="en-US" sz="90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C9BC90D6-818D-C389-2976-6F05EE178AAE}"/>
              </a:ext>
            </a:extLst>
          </p:cNvPr>
          <p:cNvSpPr txBox="1"/>
          <p:nvPr/>
        </p:nvSpPr>
        <p:spPr>
          <a:xfrm>
            <a:off x="6265361" y="1800777"/>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ふくげん</a:t>
            </a:r>
            <a:endParaRPr kumimoji="1" lang="ja-JP" altLang="en-US" sz="90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C136E625-7A91-CC44-8E93-12D69A372236}"/>
              </a:ext>
            </a:extLst>
          </p:cNvPr>
          <p:cNvSpPr txBox="1"/>
          <p:nvPr/>
        </p:nvSpPr>
        <p:spPr>
          <a:xfrm>
            <a:off x="964937" y="2595940"/>
            <a:ext cx="761747"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じゅうみん</a:t>
            </a:r>
            <a:endParaRPr kumimoji="1" lang="ja-JP" altLang="en-US" sz="90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3B6C211D-5F81-D572-B92C-D37E0B4ECC1E}"/>
              </a:ext>
            </a:extLst>
          </p:cNvPr>
          <p:cNvSpPr txBox="1"/>
          <p:nvPr/>
        </p:nvSpPr>
        <p:spPr>
          <a:xfrm>
            <a:off x="4251414" y="2595940"/>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さんか</a:t>
            </a:r>
            <a:endParaRPr kumimoji="1" lang="ja-JP" altLang="en-US" sz="900">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B8D889DF-4F25-D694-9BE3-1A2789F1899C}"/>
              </a:ext>
            </a:extLst>
          </p:cNvPr>
          <p:cNvSpPr txBox="1"/>
          <p:nvPr/>
        </p:nvSpPr>
        <p:spPr>
          <a:xfrm>
            <a:off x="5546814" y="2595940"/>
            <a:ext cx="877163"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どくそうてき</a:t>
            </a:r>
            <a:endParaRPr kumimoji="1" lang="ja-JP" altLang="en-US" sz="900">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325718D6-5F18-7402-AA22-C0A3543CBE9F}"/>
              </a:ext>
            </a:extLst>
          </p:cNvPr>
          <p:cNvSpPr txBox="1"/>
          <p:nvPr/>
        </p:nvSpPr>
        <p:spPr>
          <a:xfrm>
            <a:off x="9293314" y="2595940"/>
            <a:ext cx="300082"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つ</a:t>
            </a:r>
            <a:endParaRPr kumimoji="1" lang="ja-JP" altLang="en-US" sz="900">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AADFB87E-144F-F62B-E278-A5D2D07CEE2A}"/>
              </a:ext>
            </a:extLst>
          </p:cNvPr>
          <p:cNvSpPr txBox="1"/>
          <p:nvPr/>
        </p:nvSpPr>
        <p:spPr>
          <a:xfrm>
            <a:off x="1897964" y="3002340"/>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すいしん</a:t>
            </a:r>
            <a:endParaRPr kumimoji="1" lang="ja-JP" altLang="en-US" sz="900">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40D2F58D-C7AF-9A0A-C9FE-F9E68C53D537}"/>
              </a:ext>
            </a:extLst>
          </p:cNvPr>
          <p:cNvSpPr txBox="1"/>
          <p:nvPr/>
        </p:nvSpPr>
        <p:spPr>
          <a:xfrm>
            <a:off x="1897964" y="2189540"/>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さんかく</a:t>
            </a:r>
            <a:endParaRPr kumimoji="1" lang="ja-JP" altLang="en-US" sz="900">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6E65F064-211D-D295-89C2-C8FCD6F6A5D6}"/>
              </a:ext>
            </a:extLst>
          </p:cNvPr>
          <p:cNvSpPr txBox="1"/>
          <p:nvPr/>
        </p:nvSpPr>
        <p:spPr>
          <a:xfrm>
            <a:off x="4467414" y="3392289"/>
            <a:ext cx="761747"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かっせいか</a:t>
            </a:r>
            <a:endParaRPr kumimoji="1" lang="ja-JP" altLang="en-US" sz="900">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08795BB4-49F1-1F6E-B884-EC441C2A18C7}"/>
              </a:ext>
            </a:extLst>
          </p:cNvPr>
          <p:cNvSpPr txBox="1"/>
          <p:nvPr/>
        </p:nvSpPr>
        <p:spPr>
          <a:xfrm>
            <a:off x="609192" y="3798689"/>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ほぜん</a:t>
            </a:r>
            <a:endParaRPr kumimoji="1" lang="ja-JP" altLang="en-US" sz="900">
              <a:latin typeface="Meiryo" panose="020B0604030504040204" pitchFamily="34" charset="-128"/>
              <a:ea typeface="Meiryo" panose="020B0604030504040204" pitchFamily="34" charset="-128"/>
            </a:endParaRPr>
          </a:p>
        </p:txBody>
      </p:sp>
      <p:sp>
        <p:nvSpPr>
          <p:cNvPr id="29" name="テキスト ボックス 28">
            <a:extLst>
              <a:ext uri="{FF2B5EF4-FFF2-40B4-BE49-F238E27FC236}">
                <a16:creationId xmlns:a16="http://schemas.microsoft.com/office/drawing/2014/main" id="{F6B2A3BB-DC1E-FFCA-5579-1BCE8C483621}"/>
              </a:ext>
            </a:extLst>
          </p:cNvPr>
          <p:cNvSpPr txBox="1"/>
          <p:nvPr/>
        </p:nvSpPr>
        <p:spPr>
          <a:xfrm>
            <a:off x="5794092" y="4801989"/>
            <a:ext cx="954107" cy="230832"/>
          </a:xfrm>
          <a:prstGeom prst="rect">
            <a:avLst/>
          </a:prstGeom>
          <a:noFill/>
        </p:spPr>
        <p:txBody>
          <a:bodyPr wrap="none" rtlCol="0">
            <a:spAutoFit/>
          </a:bodyPr>
          <a:lstStyle/>
          <a:p>
            <a:r>
              <a:rPr lang="ja-JP" altLang="en-US" sz="900" spc="-150">
                <a:latin typeface="Meiryo" panose="020B0604030504040204" pitchFamily="34" charset="-128"/>
                <a:ea typeface="Meiryo" panose="020B0604030504040204" pitchFamily="34" charset="-128"/>
              </a:rPr>
              <a:t>のうちくさんぶつ</a:t>
            </a:r>
            <a:endParaRPr kumimoji="1" lang="ja-JP" altLang="en-US" sz="900" spc="-150">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D209ADC2-AD5E-262F-5580-7E79E05C957B}"/>
              </a:ext>
            </a:extLst>
          </p:cNvPr>
          <p:cNvSpPr txBox="1"/>
          <p:nvPr/>
        </p:nvSpPr>
        <p:spPr>
          <a:xfrm>
            <a:off x="5112586" y="5173976"/>
            <a:ext cx="569387" cy="230832"/>
          </a:xfrm>
          <a:prstGeom prst="rect">
            <a:avLst/>
          </a:prstGeom>
          <a:noFill/>
        </p:spPr>
        <p:txBody>
          <a:bodyPr wrap="none" rtlCol="0">
            <a:spAutoFit/>
          </a:bodyPr>
          <a:lstStyle/>
          <a:p>
            <a:r>
              <a:rPr lang="ja-JP" altLang="en-US" sz="900" spc="-150">
                <a:latin typeface="Meiryo" panose="020B0604030504040204" pitchFamily="34" charset="-128"/>
                <a:ea typeface="Meiryo" panose="020B0604030504040204" pitchFamily="34" charset="-128"/>
              </a:rPr>
              <a:t>はんばい</a:t>
            </a:r>
            <a:endParaRPr kumimoji="1" lang="ja-JP" altLang="en-US" sz="900" spc="-150">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78629656-5D04-9409-99B8-C060AAA97E09}"/>
              </a:ext>
            </a:extLst>
          </p:cNvPr>
          <p:cNvSpPr txBox="1"/>
          <p:nvPr/>
        </p:nvSpPr>
        <p:spPr>
          <a:xfrm>
            <a:off x="9807292" y="5510999"/>
            <a:ext cx="595035" cy="215444"/>
          </a:xfrm>
          <a:prstGeom prst="rect">
            <a:avLst/>
          </a:prstGeom>
          <a:noFill/>
        </p:spPr>
        <p:txBody>
          <a:bodyPr wrap="none" rtlCol="0">
            <a:spAutoFit/>
          </a:bodyPr>
          <a:lstStyle/>
          <a:p>
            <a:r>
              <a:rPr lang="ja-JP" altLang="en-US" sz="800">
                <a:latin typeface="Meiryo" panose="020B0604030504040204" pitchFamily="34" charset="-128"/>
                <a:ea typeface="Meiryo" panose="020B0604030504040204" pitchFamily="34" charset="-128"/>
              </a:rPr>
              <a:t>つくだに</a:t>
            </a:r>
            <a:endParaRPr lang="en-US" altLang="ja-JP" sz="800" dirty="0">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30421201-B875-FA18-7FEE-1030F459D549}"/>
              </a:ext>
            </a:extLst>
          </p:cNvPr>
          <p:cNvSpPr txBox="1"/>
          <p:nvPr/>
        </p:nvSpPr>
        <p:spPr>
          <a:xfrm>
            <a:off x="1695154" y="91415"/>
            <a:ext cx="723275"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い</a:t>
            </a:r>
            <a:r>
              <a:rPr lang="en-US" altLang="ja-JP" sz="900" spc="300" dirty="0">
                <a:latin typeface="Meiryo" panose="020B0604030504040204" pitchFamily="34" charset="-128"/>
                <a:ea typeface="Meiryo" panose="020B0604030504040204" pitchFamily="34" charset="-128"/>
              </a:rPr>
              <a:t> </a:t>
            </a:r>
            <a:r>
              <a:rPr lang="ja-JP" altLang="en-US" sz="900" spc="300">
                <a:latin typeface="Meiryo" panose="020B0604030504040204" pitchFamily="34" charset="-128"/>
                <a:ea typeface="Meiryo" panose="020B0604030504040204" pitchFamily="34" charset="-128"/>
              </a:rPr>
              <a:t>さん</a:t>
            </a:r>
            <a:endParaRPr kumimoji="1" lang="ja-JP" altLang="en-US" sz="900" spc="3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7358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A7E57D0-804A-FCAB-7F0C-7E6E0F02E01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p:spPr>
      </p:pic>
      <p:sp>
        <p:nvSpPr>
          <p:cNvPr id="2" name="タイトル 1">
            <a:extLst>
              <a:ext uri="{FF2B5EF4-FFF2-40B4-BE49-F238E27FC236}">
                <a16:creationId xmlns:a16="http://schemas.microsoft.com/office/drawing/2014/main" id="{0A6BEF20-E940-4D15-1449-FCFD28680E8F}"/>
              </a:ext>
            </a:extLst>
          </p:cNvPr>
          <p:cNvSpPr>
            <a:spLocks noGrp="1"/>
          </p:cNvSpPr>
          <p:nvPr>
            <p:ph type="title"/>
          </p:nvPr>
        </p:nvSpPr>
        <p:spPr>
          <a:xfrm>
            <a:off x="838199" y="2445156"/>
            <a:ext cx="10515600" cy="1848644"/>
          </a:xfrm>
        </p:spPr>
        <p:txBody>
          <a:bodyPr>
            <a:normAutofit/>
          </a:bodyPr>
          <a:lstStyle/>
          <a:p>
            <a:pPr algn="ctr">
              <a:lnSpc>
                <a:spcPct val="120000"/>
              </a:lnSpc>
            </a:pPr>
            <a:r>
              <a:rPr kumimoji="1" lang="ja-JP" altLang="en-US" sz="4000" b="1" dirty="0">
                <a:latin typeface="Meiryo" panose="020B0604030504040204" pitchFamily="34" charset="-128"/>
                <a:ea typeface="Meiryo" panose="020B0604030504040204" pitchFamily="34" charset="-128"/>
              </a:rPr>
              <a:t>「つながり」の農業遺産</a:t>
            </a:r>
            <a:br>
              <a:rPr kumimoji="1" lang="en-US" altLang="ja-JP" sz="4000" b="1" dirty="0">
                <a:latin typeface="Meiryo" panose="020B0604030504040204" pitchFamily="34" charset="-128"/>
                <a:ea typeface="Meiryo" panose="020B0604030504040204" pitchFamily="34" charset="-128"/>
              </a:rPr>
            </a:br>
            <a:r>
              <a:rPr kumimoji="1" lang="ja-JP" altLang="en-US" sz="4000" b="1">
                <a:latin typeface="Meiryo" panose="020B0604030504040204" pitchFamily="34" charset="-128"/>
                <a:ea typeface="Meiryo" panose="020B0604030504040204" pitchFamily="34" charset="-128"/>
              </a:rPr>
              <a:t>滋賀県</a:t>
            </a:r>
            <a:r>
              <a:rPr kumimoji="1" lang="ja-JP" altLang="en-US" sz="4000" b="1" dirty="0">
                <a:latin typeface="Meiryo" panose="020B0604030504040204" pitchFamily="34" charset="-128"/>
                <a:ea typeface="Meiryo" panose="020B0604030504040204" pitchFamily="34" charset="-128"/>
              </a:rPr>
              <a:t>の琵琶</a:t>
            </a:r>
            <a:r>
              <a:rPr kumimoji="1" lang="ja-JP" altLang="en-US" sz="4000" b="1">
                <a:latin typeface="Meiryo" panose="020B0604030504040204" pitchFamily="34" charset="-128"/>
                <a:ea typeface="Meiryo" panose="020B0604030504040204" pitchFamily="34" charset="-128"/>
              </a:rPr>
              <a:t>湖システム</a:t>
            </a:r>
            <a:endParaRPr kumimoji="1" lang="ja-JP" altLang="en-US" sz="4000" b="1" dirty="0">
              <a:latin typeface="Meiryo" panose="020B0604030504040204" pitchFamily="34" charset="-128"/>
              <a:ea typeface="Meiryo" panose="020B0604030504040204" pitchFamily="34" charset="-128"/>
            </a:endParaRPr>
          </a:p>
        </p:txBody>
      </p:sp>
      <p:sp>
        <p:nvSpPr>
          <p:cNvPr id="3" name="スライド番号プレースホルダー 2">
            <a:extLst>
              <a:ext uri="{FF2B5EF4-FFF2-40B4-BE49-F238E27FC236}">
                <a16:creationId xmlns:a16="http://schemas.microsoft.com/office/drawing/2014/main" id="{EADE0F65-4FC4-A14B-27C6-9405D391323C}"/>
              </a:ext>
            </a:extLst>
          </p:cNvPr>
          <p:cNvSpPr>
            <a:spLocks noGrp="1"/>
          </p:cNvSpPr>
          <p:nvPr>
            <p:ph type="sldNum" sz="quarter" idx="12"/>
          </p:nvPr>
        </p:nvSpPr>
        <p:spPr/>
        <p:txBody>
          <a:bodyPr/>
          <a:lstStyle/>
          <a:p>
            <a:fld id="{9072E400-20F7-6041-92A7-26D857824E29}" type="slidenum">
              <a:rPr kumimoji="1" lang="ja-JP" altLang="en-US" smtClean="0"/>
              <a:t>13</a:t>
            </a:fld>
            <a:endParaRPr kumimoji="1" lang="ja-JP" altLang="en-US"/>
          </a:p>
        </p:txBody>
      </p:sp>
      <p:sp>
        <p:nvSpPr>
          <p:cNvPr id="5" name="テキスト ボックス 4">
            <a:extLst>
              <a:ext uri="{FF2B5EF4-FFF2-40B4-BE49-F238E27FC236}">
                <a16:creationId xmlns:a16="http://schemas.microsoft.com/office/drawing/2014/main" id="{6809454E-C4A2-A60E-4B8C-4CCCDABEF946}"/>
              </a:ext>
            </a:extLst>
          </p:cNvPr>
          <p:cNvSpPr txBox="1"/>
          <p:nvPr/>
        </p:nvSpPr>
        <p:spPr>
          <a:xfrm>
            <a:off x="5465057" y="3269078"/>
            <a:ext cx="1261884"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び　</a:t>
            </a:r>
            <a:r>
              <a:rPr lang="ja-JP" altLang="en-US" sz="1200">
                <a:latin typeface="Meiryo" panose="020B0604030504040204" pitchFamily="34" charset="-128"/>
                <a:ea typeface="Meiryo" panose="020B0604030504040204" pitchFamily="34" charset="-128"/>
              </a:rPr>
              <a:t>　</a:t>
            </a:r>
            <a:r>
              <a:rPr kumimoji="1" lang="ja-JP" altLang="en-US" sz="1200">
                <a:latin typeface="Meiryo" panose="020B0604030504040204" pitchFamily="34" charset="-128"/>
                <a:ea typeface="Meiryo" panose="020B0604030504040204" pitchFamily="34" charset="-128"/>
              </a:rPr>
              <a:t>わ　　こ</a:t>
            </a:r>
            <a:endParaRPr kumimoji="1" lang="ja-JP" altLang="en-US" sz="1200"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3AC45F7C-00A0-911D-F62F-4F44C1295640}"/>
              </a:ext>
            </a:extLst>
          </p:cNvPr>
          <p:cNvSpPr txBox="1"/>
          <p:nvPr/>
        </p:nvSpPr>
        <p:spPr>
          <a:xfrm>
            <a:off x="8036809" y="2511840"/>
            <a:ext cx="853119" cy="276999"/>
          </a:xfrm>
          <a:prstGeom prst="rect">
            <a:avLst/>
          </a:prstGeom>
          <a:noFill/>
        </p:spPr>
        <p:txBody>
          <a:bodyPr wrap="none" rtlCol="0">
            <a:spAutoFit/>
          </a:bodyPr>
          <a:lstStyle/>
          <a:p>
            <a:r>
              <a:rPr lang="ja-JP" altLang="en-US" sz="1200" spc="300">
                <a:latin typeface="Meiryo" panose="020B0604030504040204" pitchFamily="34" charset="-128"/>
                <a:ea typeface="Meiryo" panose="020B0604030504040204" pitchFamily="34" charset="-128"/>
              </a:rPr>
              <a:t>い</a:t>
            </a:r>
            <a:r>
              <a:rPr lang="en-US" altLang="ja-JP" sz="1200" spc="300" dirty="0">
                <a:latin typeface="Meiryo" panose="020B0604030504040204" pitchFamily="34" charset="-128"/>
                <a:ea typeface="Meiryo" panose="020B0604030504040204" pitchFamily="34" charset="-128"/>
              </a:rPr>
              <a:t> </a:t>
            </a:r>
            <a:r>
              <a:rPr lang="ja-JP" altLang="en-US" sz="1200" spc="300">
                <a:latin typeface="Meiryo" panose="020B0604030504040204" pitchFamily="34" charset="-128"/>
                <a:ea typeface="Meiryo" panose="020B0604030504040204" pitchFamily="34" charset="-128"/>
              </a:rPr>
              <a:t>さん</a:t>
            </a:r>
            <a:endParaRPr kumimoji="1" lang="ja-JP" altLang="en-US" sz="1200" spc="300"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DEA705A4-A4E8-98BE-5DF3-D41924D6B0B7}"/>
              </a:ext>
            </a:extLst>
          </p:cNvPr>
          <p:cNvSpPr txBox="1"/>
          <p:nvPr/>
        </p:nvSpPr>
        <p:spPr>
          <a:xfrm>
            <a:off x="3394957" y="3269078"/>
            <a:ext cx="1415772" cy="276999"/>
          </a:xfrm>
          <a:prstGeom prst="rect">
            <a:avLst/>
          </a:prstGeom>
          <a:noFill/>
        </p:spPr>
        <p:txBody>
          <a:bodyPr wrap="none" rtlCol="0">
            <a:spAutoFit/>
          </a:bodyPr>
          <a:lstStyle/>
          <a:p>
            <a:r>
              <a:rPr lang="ja-JP" altLang="en-US" sz="1200">
                <a:latin typeface="Meiryo" panose="020B0604030504040204" pitchFamily="34" charset="-128"/>
                <a:ea typeface="Meiryo" panose="020B0604030504040204" pitchFamily="34" charset="-128"/>
              </a:rPr>
              <a:t>し</a:t>
            </a:r>
            <a:r>
              <a:rPr kumimoji="1" lang="ja-JP" altLang="en-US" sz="1200">
                <a:latin typeface="Meiryo" panose="020B0604030504040204" pitchFamily="34" charset="-128"/>
                <a:ea typeface="Meiryo" panose="020B0604030504040204" pitchFamily="34" charset="-128"/>
              </a:rPr>
              <a:t>　</a:t>
            </a:r>
            <a:r>
              <a:rPr lang="ja-JP" altLang="en-US" sz="1200">
                <a:latin typeface="Meiryo" panose="020B0604030504040204" pitchFamily="34" charset="-128"/>
                <a:ea typeface="Meiryo" panose="020B0604030504040204" pitchFamily="34" charset="-128"/>
              </a:rPr>
              <a:t>　が</a:t>
            </a:r>
            <a:r>
              <a:rPr kumimoji="1" lang="ja-JP" altLang="en-US" sz="1200">
                <a:latin typeface="Meiryo" panose="020B0604030504040204" pitchFamily="34" charset="-128"/>
                <a:ea typeface="Meiryo" panose="020B0604030504040204" pitchFamily="34" charset="-128"/>
              </a:rPr>
              <a:t>　　</a:t>
            </a:r>
            <a:r>
              <a:rPr lang="ja-JP" altLang="en-US" sz="1200">
                <a:latin typeface="Meiryo" panose="020B0604030504040204" pitchFamily="34" charset="-128"/>
                <a:ea typeface="Meiryo" panose="020B0604030504040204" pitchFamily="34" charset="-128"/>
              </a:rPr>
              <a:t>けん</a:t>
            </a:r>
            <a:endParaRPr kumimoji="1" lang="ja-JP" altLang="en-US" sz="1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7648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海と山の景色&#10;&#10;自動的に生成された説明">
            <a:extLst>
              <a:ext uri="{FF2B5EF4-FFF2-40B4-BE49-F238E27FC236}">
                <a16:creationId xmlns:a16="http://schemas.microsoft.com/office/drawing/2014/main" id="{F168D370-47EB-4A25-57A2-F741A488FB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860" y="2951066"/>
            <a:ext cx="5447141" cy="3064015"/>
          </a:xfrm>
          <a:prstGeom prst="rect">
            <a:avLst/>
          </a:prstGeom>
        </p:spPr>
      </p:pic>
      <p:sp>
        <p:nvSpPr>
          <p:cNvPr id="2" name="タイトル 1">
            <a:extLst>
              <a:ext uri="{FF2B5EF4-FFF2-40B4-BE49-F238E27FC236}">
                <a16:creationId xmlns:a16="http://schemas.microsoft.com/office/drawing/2014/main" id="{11CED19C-32B4-FA47-6643-5F8F131D33E1}"/>
              </a:ext>
            </a:extLst>
          </p:cNvPr>
          <p:cNvSpPr>
            <a:spLocks noGrp="1"/>
          </p:cNvSpPr>
          <p:nvPr>
            <p:ph type="title"/>
          </p:nvPr>
        </p:nvSpPr>
        <p:spPr/>
        <p:txBody>
          <a:bodyPr/>
          <a:lstStyle/>
          <a:p>
            <a:r>
              <a:rPr kumimoji="1" lang="ja-JP" altLang="en-US"/>
              <a:t>世界</a:t>
            </a:r>
            <a:r>
              <a:rPr kumimoji="1" lang="ja-JP" altLang="en-US" dirty="0"/>
              <a:t>農業遺産・日本農業遺産　滋賀県琵琶湖地域</a:t>
            </a:r>
          </a:p>
        </p:txBody>
      </p:sp>
      <p:sp>
        <p:nvSpPr>
          <p:cNvPr id="3" name="コンテンツ プレースホルダー 2">
            <a:extLst>
              <a:ext uri="{FF2B5EF4-FFF2-40B4-BE49-F238E27FC236}">
                <a16:creationId xmlns:a16="http://schemas.microsoft.com/office/drawing/2014/main" id="{A40C8CDF-F5F2-8F03-0DF1-8CC478BEE365}"/>
              </a:ext>
            </a:extLst>
          </p:cNvPr>
          <p:cNvSpPr>
            <a:spLocks noGrp="1"/>
          </p:cNvSpPr>
          <p:nvPr>
            <p:ph idx="1"/>
          </p:nvPr>
        </p:nvSpPr>
        <p:spPr>
          <a:xfrm>
            <a:off x="312274" y="1115457"/>
            <a:ext cx="11567452" cy="604203"/>
          </a:xfrm>
        </p:spPr>
        <p:txBody>
          <a:bodyPr>
            <a:noAutofit/>
          </a:bodyPr>
          <a:lstStyle/>
          <a:p>
            <a:r>
              <a:rPr kumimoji="1" lang="ja-JP" altLang="en-US" sz="2800" b="1" dirty="0"/>
              <a:t>森・里・湖</a:t>
            </a:r>
            <a:r>
              <a:rPr kumimoji="1" lang="en-US" altLang="ja-JP" sz="2800" b="1" dirty="0"/>
              <a:t>(</a:t>
            </a:r>
            <a:r>
              <a:rPr kumimoji="1" lang="ja-JP" altLang="en-US" sz="2800" b="1" dirty="0"/>
              <a:t>うみ</a:t>
            </a:r>
            <a:r>
              <a:rPr kumimoji="1" lang="en-US" altLang="ja-JP" sz="2800" b="1" dirty="0"/>
              <a:t>)</a:t>
            </a:r>
            <a:r>
              <a:rPr kumimoji="1" lang="ja-JP" altLang="en-US" sz="2800" b="1" dirty="0"/>
              <a:t>に育まれる漁業と農業が織りなす</a:t>
            </a:r>
            <a:r>
              <a:rPr kumimoji="1" lang="ja-JP" altLang="en-US" sz="2800" b="1" dirty="0">
                <a:solidFill>
                  <a:srgbClr val="0070C0"/>
                </a:solidFill>
              </a:rPr>
              <a:t>「琵琶湖システム」</a:t>
            </a:r>
          </a:p>
        </p:txBody>
      </p:sp>
      <p:sp>
        <p:nvSpPr>
          <p:cNvPr id="4" name="スライド番号プレースホルダー 3">
            <a:extLst>
              <a:ext uri="{FF2B5EF4-FFF2-40B4-BE49-F238E27FC236}">
                <a16:creationId xmlns:a16="http://schemas.microsoft.com/office/drawing/2014/main" id="{858B334D-BC47-BFC6-272C-4AEA65555DCE}"/>
              </a:ext>
            </a:extLst>
          </p:cNvPr>
          <p:cNvSpPr>
            <a:spLocks noGrp="1"/>
          </p:cNvSpPr>
          <p:nvPr>
            <p:ph type="sldNum" sz="quarter" idx="12"/>
          </p:nvPr>
        </p:nvSpPr>
        <p:spPr/>
        <p:txBody>
          <a:bodyPr/>
          <a:lstStyle/>
          <a:p>
            <a:fld id="{9072E400-20F7-6041-92A7-26D857824E29}" type="slidenum">
              <a:rPr kumimoji="1" lang="ja-JP" altLang="en-US" smtClean="0"/>
              <a:t>14</a:t>
            </a:fld>
            <a:endParaRPr kumimoji="1" lang="ja-JP" altLang="en-US"/>
          </a:p>
        </p:txBody>
      </p:sp>
      <p:sp>
        <p:nvSpPr>
          <p:cNvPr id="8" name="正方形/長方形 7">
            <a:extLst>
              <a:ext uri="{FF2B5EF4-FFF2-40B4-BE49-F238E27FC236}">
                <a16:creationId xmlns:a16="http://schemas.microsoft.com/office/drawing/2014/main" id="{2C3BBFED-4EB5-9D62-A3C6-B866D114CFD2}"/>
              </a:ext>
            </a:extLst>
          </p:cNvPr>
          <p:cNvSpPr/>
          <p:nvPr/>
        </p:nvSpPr>
        <p:spPr>
          <a:xfrm>
            <a:off x="501711" y="1776894"/>
            <a:ext cx="11098580" cy="1154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pPr>
            <a:r>
              <a:rPr kumimoji="1" lang="en-US" altLang="ja-JP" sz="1700" dirty="0">
                <a:solidFill>
                  <a:schemeClr val="tx1"/>
                </a:solidFill>
                <a:latin typeface="Meiryo" panose="020B0604030504040204" pitchFamily="34" charset="-128"/>
                <a:ea typeface="Meiryo" panose="020B0604030504040204" pitchFamily="34" charset="-128"/>
              </a:rPr>
              <a:t>1000</a:t>
            </a:r>
            <a:r>
              <a:rPr kumimoji="1" lang="ja-JP" altLang="en-US" sz="1700" dirty="0">
                <a:solidFill>
                  <a:schemeClr val="tx1"/>
                </a:solidFill>
                <a:latin typeface="Meiryo" panose="020B0604030504040204" pitchFamily="34" charset="-128"/>
                <a:ea typeface="Meiryo" panose="020B0604030504040204" pitchFamily="34" charset="-128"/>
              </a:rPr>
              <a:t>年以上にわたって受けつがれてきた琵琶湖にすむ魚と共生する農林水産業。</a:t>
            </a:r>
            <a:endParaRPr kumimoji="1" lang="en-US" altLang="ja-JP" sz="1700" dirty="0">
              <a:solidFill>
                <a:schemeClr val="tx1"/>
              </a:solidFill>
              <a:latin typeface="Meiryo" panose="020B0604030504040204" pitchFamily="34" charset="-128"/>
              <a:ea typeface="Meiryo" panose="020B0604030504040204" pitchFamily="34" charset="-128"/>
            </a:endParaRPr>
          </a:p>
          <a:p>
            <a:pPr>
              <a:spcBef>
                <a:spcPts val="1300"/>
              </a:spcBef>
            </a:pPr>
            <a:r>
              <a:rPr kumimoji="1" lang="ja-JP" altLang="en-US" sz="1700">
                <a:solidFill>
                  <a:schemeClr val="tx1"/>
                </a:solidFill>
                <a:latin typeface="Meiryo" panose="020B0604030504040204" pitchFamily="34" charset="-128"/>
                <a:ea typeface="Meiryo" panose="020B0604030504040204" pitchFamily="34" charset="-128"/>
              </a:rPr>
              <a:t>豊か</a:t>
            </a:r>
            <a:r>
              <a:rPr kumimoji="1" lang="ja-JP" altLang="en-US" sz="1700" dirty="0">
                <a:solidFill>
                  <a:schemeClr val="tx1"/>
                </a:solidFill>
                <a:latin typeface="Meiryo" panose="020B0604030504040204" pitchFamily="34" charset="-128"/>
                <a:ea typeface="Meiryo" panose="020B0604030504040204" pitchFamily="34" charset="-128"/>
              </a:rPr>
              <a:t>な恵み</a:t>
            </a:r>
            <a:r>
              <a:rPr kumimoji="1" lang="ja-JP" altLang="en-US" sz="1700">
                <a:solidFill>
                  <a:schemeClr val="tx1"/>
                </a:solidFill>
                <a:latin typeface="Meiryo" panose="020B0604030504040204" pitchFamily="34" charset="-128"/>
                <a:ea typeface="Meiryo" panose="020B0604030504040204" pitchFamily="34" charset="-128"/>
              </a:rPr>
              <a:t>をもたらす湖</a:t>
            </a:r>
            <a:r>
              <a:rPr kumimoji="1" lang="ja-JP" altLang="en-US" sz="1700" dirty="0">
                <a:solidFill>
                  <a:schemeClr val="tx1"/>
                </a:solidFill>
                <a:latin typeface="Meiryo" panose="020B0604030504040204" pitchFamily="34" charset="-128"/>
                <a:ea typeface="Meiryo" panose="020B0604030504040204" pitchFamily="34" charset="-128"/>
              </a:rPr>
              <a:t>と田んぼ</a:t>
            </a:r>
            <a:r>
              <a:rPr kumimoji="1" lang="ja-JP" altLang="en-US" sz="1700">
                <a:solidFill>
                  <a:schemeClr val="tx1"/>
                </a:solidFill>
                <a:latin typeface="Meiryo" panose="020B0604030504040204" pitchFamily="34" charset="-128"/>
                <a:ea typeface="Meiryo" panose="020B0604030504040204" pitchFamily="34" charset="-128"/>
              </a:rPr>
              <a:t>と森の</a:t>
            </a:r>
            <a:r>
              <a:rPr kumimoji="1" lang="ja-JP" altLang="en-US" sz="1700" dirty="0">
                <a:solidFill>
                  <a:schemeClr val="tx1"/>
                </a:solidFill>
                <a:latin typeface="Meiryo" panose="020B0604030504040204" pitchFamily="34" charset="-128"/>
                <a:ea typeface="Meiryo" panose="020B0604030504040204" pitchFamily="34" charset="-128"/>
              </a:rPr>
              <a:t>深い</a:t>
            </a:r>
            <a:r>
              <a:rPr kumimoji="1" lang="ja-JP" altLang="en-US" sz="1700">
                <a:solidFill>
                  <a:schemeClr val="tx1"/>
                </a:solidFill>
                <a:latin typeface="Meiryo" panose="020B0604030504040204" pitchFamily="34" charset="-128"/>
                <a:ea typeface="Meiryo" panose="020B0604030504040204" pitchFamily="34" charset="-128"/>
              </a:rPr>
              <a:t>つながりが「</a:t>
            </a:r>
            <a:r>
              <a:rPr kumimoji="1" lang="ja-JP" altLang="en-US" sz="1700" dirty="0">
                <a:solidFill>
                  <a:schemeClr val="tx1"/>
                </a:solidFill>
                <a:latin typeface="Meiryo" panose="020B0604030504040204" pitchFamily="34" charset="-128"/>
                <a:ea typeface="Meiryo" panose="020B0604030504040204" pitchFamily="34" charset="-128"/>
              </a:rPr>
              <a:t>琵琶湖システム</a:t>
            </a:r>
            <a:r>
              <a:rPr kumimoji="1" lang="ja-JP" altLang="en-US" sz="1700">
                <a:solidFill>
                  <a:schemeClr val="tx1"/>
                </a:solidFill>
                <a:latin typeface="Meiryo" panose="020B0604030504040204" pitchFamily="34" charset="-128"/>
                <a:ea typeface="Meiryo" panose="020B0604030504040204" pitchFamily="34" charset="-128"/>
              </a:rPr>
              <a:t>」として世界農業遺産・日本農業遺産</a:t>
            </a:r>
            <a:endParaRPr kumimoji="1" lang="en-US" altLang="ja-JP" sz="1700" dirty="0">
              <a:solidFill>
                <a:schemeClr val="tx1"/>
              </a:solidFill>
              <a:latin typeface="Meiryo" panose="020B0604030504040204" pitchFamily="34" charset="-128"/>
              <a:ea typeface="Meiryo" panose="020B0604030504040204" pitchFamily="34" charset="-128"/>
            </a:endParaRPr>
          </a:p>
          <a:p>
            <a:pPr>
              <a:spcBef>
                <a:spcPts val="1300"/>
              </a:spcBef>
            </a:pPr>
            <a:r>
              <a:rPr kumimoji="1" lang="ja-JP" altLang="en-US" sz="1700">
                <a:solidFill>
                  <a:schemeClr val="tx1"/>
                </a:solidFill>
                <a:latin typeface="Meiryo" panose="020B0604030504040204" pitchFamily="34" charset="-128"/>
                <a:ea typeface="Meiryo" panose="020B0604030504040204" pitchFamily="34" charset="-128"/>
              </a:rPr>
              <a:t>に</a:t>
            </a:r>
            <a:r>
              <a:rPr kumimoji="1" lang="ja-JP" altLang="en-US" sz="1700" dirty="0">
                <a:solidFill>
                  <a:schemeClr val="tx1"/>
                </a:solidFill>
                <a:latin typeface="Meiryo" panose="020B0604030504040204" pitchFamily="34" charset="-128"/>
                <a:ea typeface="Meiryo" panose="020B0604030504040204" pitchFamily="34" charset="-128"/>
              </a:rPr>
              <a:t>認定されています。</a:t>
            </a:r>
          </a:p>
        </p:txBody>
      </p:sp>
      <p:sp>
        <p:nvSpPr>
          <p:cNvPr id="7" name="テキスト ボックス 6">
            <a:extLst>
              <a:ext uri="{FF2B5EF4-FFF2-40B4-BE49-F238E27FC236}">
                <a16:creationId xmlns:a16="http://schemas.microsoft.com/office/drawing/2014/main" id="{C0D46657-6231-8299-A8E4-09F2C237CCC6}"/>
              </a:ext>
            </a:extLst>
          </p:cNvPr>
          <p:cNvSpPr txBox="1"/>
          <p:nvPr/>
        </p:nvSpPr>
        <p:spPr>
          <a:xfrm>
            <a:off x="7155735" y="915342"/>
            <a:ext cx="338554" cy="276999"/>
          </a:xfrm>
          <a:prstGeom prst="rect">
            <a:avLst/>
          </a:prstGeom>
          <a:noFill/>
        </p:spPr>
        <p:txBody>
          <a:bodyPr wrap="none" rtlCol="0">
            <a:spAutoFit/>
          </a:bodyPr>
          <a:lstStyle/>
          <a:p>
            <a:r>
              <a:rPr lang="ja-JP" altLang="en-US" sz="1200">
                <a:latin typeface="Meiryo" panose="020B0604030504040204" pitchFamily="34" charset="-128"/>
                <a:ea typeface="Meiryo" panose="020B0604030504040204" pitchFamily="34" charset="-128"/>
              </a:rPr>
              <a:t>お</a:t>
            </a:r>
            <a:endParaRPr kumimoji="1" lang="ja-JP" altLang="en-US" sz="1200">
              <a:latin typeface="Meiryo" panose="020B0604030504040204" pitchFamily="34" charset="-128"/>
              <a:ea typeface="Meiryo" panose="020B0604030504040204" pitchFamily="34" charset="-128"/>
            </a:endParaRPr>
          </a:p>
        </p:txBody>
      </p:sp>
      <p:pic>
        <p:nvPicPr>
          <p:cNvPr id="13" name="図 12" descr="ダイアグラム が含まれている画像&#10;&#10;自動的に生成された説明">
            <a:extLst>
              <a:ext uri="{FF2B5EF4-FFF2-40B4-BE49-F238E27FC236}">
                <a16:creationId xmlns:a16="http://schemas.microsoft.com/office/drawing/2014/main" id="{FDDDB127-2AE2-A655-2CF6-9A3D279CB7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7959" y="2915994"/>
            <a:ext cx="5509490" cy="3099088"/>
          </a:xfrm>
          <a:prstGeom prst="rect">
            <a:avLst/>
          </a:prstGeom>
        </p:spPr>
      </p:pic>
      <p:sp>
        <p:nvSpPr>
          <p:cNvPr id="16" name="テキスト ボックス 15">
            <a:extLst>
              <a:ext uri="{FF2B5EF4-FFF2-40B4-BE49-F238E27FC236}">
                <a16:creationId xmlns:a16="http://schemas.microsoft.com/office/drawing/2014/main" id="{EE0C9DED-AE16-10ED-1EDE-C278D35AB1FD}"/>
              </a:ext>
            </a:extLst>
          </p:cNvPr>
          <p:cNvSpPr txBox="1"/>
          <p:nvPr/>
        </p:nvSpPr>
        <p:spPr>
          <a:xfrm>
            <a:off x="6371711" y="80905"/>
            <a:ext cx="1723549" cy="230832"/>
          </a:xfrm>
          <a:prstGeom prst="rect">
            <a:avLst/>
          </a:prstGeom>
          <a:noFill/>
        </p:spPr>
        <p:txBody>
          <a:bodyPr wrap="none" rtlCol="0">
            <a:spAutoFit/>
          </a:bodyPr>
          <a:lstStyle/>
          <a:p>
            <a:r>
              <a:rPr kumimoji="1" lang="ja-JP" altLang="en-US" sz="900" spc="300">
                <a:latin typeface="Meiryo" panose="020B0604030504040204" pitchFamily="34" charset="-128"/>
                <a:ea typeface="Meiryo" panose="020B0604030504040204" pitchFamily="34" charset="-128"/>
              </a:rPr>
              <a:t>び　わ　こ　ち　いき</a:t>
            </a:r>
          </a:p>
        </p:txBody>
      </p:sp>
      <p:sp>
        <p:nvSpPr>
          <p:cNvPr id="5" name="テキスト ボックス 4">
            <a:extLst>
              <a:ext uri="{FF2B5EF4-FFF2-40B4-BE49-F238E27FC236}">
                <a16:creationId xmlns:a16="http://schemas.microsoft.com/office/drawing/2014/main" id="{714F256F-4370-50FB-A9F4-01A2C9D1B94F}"/>
              </a:ext>
            </a:extLst>
          </p:cNvPr>
          <p:cNvSpPr txBox="1"/>
          <p:nvPr/>
        </p:nvSpPr>
        <p:spPr>
          <a:xfrm>
            <a:off x="5228711" y="80905"/>
            <a:ext cx="1107996"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し</a:t>
            </a:r>
            <a:r>
              <a:rPr kumimoji="1" lang="ja-JP" altLang="en-US" sz="900" spc="300">
                <a:latin typeface="Meiryo" panose="020B0604030504040204" pitchFamily="34" charset="-128"/>
                <a:ea typeface="Meiryo" panose="020B0604030504040204" pitchFamily="34" charset="-128"/>
              </a:rPr>
              <a:t>　</a:t>
            </a:r>
            <a:r>
              <a:rPr lang="ja-JP" altLang="en-US" sz="900" spc="300">
                <a:latin typeface="Meiryo" panose="020B0604030504040204" pitchFamily="34" charset="-128"/>
                <a:ea typeface="Meiryo" panose="020B0604030504040204" pitchFamily="34" charset="-128"/>
              </a:rPr>
              <a:t>が</a:t>
            </a:r>
            <a:r>
              <a:rPr kumimoji="1" lang="ja-JP" altLang="en-US" sz="900" spc="300">
                <a:latin typeface="Meiryo" panose="020B0604030504040204" pitchFamily="34" charset="-128"/>
                <a:ea typeface="Meiryo" panose="020B0604030504040204" pitchFamily="34" charset="-128"/>
              </a:rPr>
              <a:t>　けん</a:t>
            </a:r>
          </a:p>
        </p:txBody>
      </p:sp>
      <p:sp>
        <p:nvSpPr>
          <p:cNvPr id="9" name="テキスト ボックス 8">
            <a:extLst>
              <a:ext uri="{FF2B5EF4-FFF2-40B4-BE49-F238E27FC236}">
                <a16:creationId xmlns:a16="http://schemas.microsoft.com/office/drawing/2014/main" id="{D50CEC7D-8B98-E1B4-E8A1-E59F7F5C12E9}"/>
              </a:ext>
            </a:extLst>
          </p:cNvPr>
          <p:cNvSpPr txBox="1"/>
          <p:nvPr/>
        </p:nvSpPr>
        <p:spPr>
          <a:xfrm>
            <a:off x="1230394" y="1584725"/>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いじょう</a:t>
            </a:r>
            <a:endParaRPr kumimoji="1" lang="ja-JP" altLang="en-US" sz="900">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D1C07B97-6F82-7580-BF55-AC6F12DAC8F6}"/>
              </a:ext>
            </a:extLst>
          </p:cNvPr>
          <p:cNvSpPr txBox="1"/>
          <p:nvPr/>
        </p:nvSpPr>
        <p:spPr>
          <a:xfrm>
            <a:off x="6170694" y="1584725"/>
            <a:ext cx="665567" cy="230832"/>
          </a:xfrm>
          <a:prstGeom prst="rect">
            <a:avLst/>
          </a:prstGeom>
          <a:noFill/>
        </p:spPr>
        <p:txBody>
          <a:bodyPr wrap="none" rtlCol="0">
            <a:spAutoFit/>
          </a:bodyPr>
          <a:lstStyle/>
          <a:p>
            <a:r>
              <a:rPr lang="ja-JP" altLang="en-US" sz="900" spc="-150">
                <a:latin typeface="Meiryo" panose="020B0604030504040204" pitchFamily="34" charset="-128"/>
                <a:ea typeface="Meiryo" panose="020B0604030504040204" pitchFamily="34" charset="-128"/>
              </a:rPr>
              <a:t>きょうせい</a:t>
            </a:r>
            <a:endParaRPr kumimoji="1" lang="ja-JP" altLang="en-US" sz="900" spc="-15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D2AB135F-A116-B2A3-4470-1238108211FC}"/>
              </a:ext>
            </a:extLst>
          </p:cNvPr>
          <p:cNvSpPr txBox="1"/>
          <p:nvPr/>
        </p:nvSpPr>
        <p:spPr>
          <a:xfrm>
            <a:off x="493794" y="2041925"/>
            <a:ext cx="415498"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ゆた</a:t>
            </a:r>
            <a:endParaRPr kumimoji="1" lang="ja-JP" altLang="en-US" sz="900">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34C61254-3C33-5138-5818-B95230664C78}"/>
              </a:ext>
            </a:extLst>
          </p:cNvPr>
          <p:cNvSpPr txBox="1"/>
          <p:nvPr/>
        </p:nvSpPr>
        <p:spPr>
          <a:xfrm>
            <a:off x="1141494" y="2041925"/>
            <a:ext cx="415498" cy="230832"/>
          </a:xfrm>
          <a:prstGeom prst="rect">
            <a:avLst/>
          </a:prstGeom>
          <a:noFill/>
        </p:spPr>
        <p:txBody>
          <a:bodyPr wrap="square" rtlCol="0">
            <a:spAutoFit/>
          </a:bodyPr>
          <a:lstStyle/>
          <a:p>
            <a:r>
              <a:rPr lang="ja-JP" altLang="en-US" sz="900">
                <a:latin typeface="Meiryo" panose="020B0604030504040204" pitchFamily="34" charset="-128"/>
                <a:ea typeface="Meiryo" panose="020B0604030504040204" pitchFamily="34" charset="-128"/>
              </a:rPr>
              <a:t>めぐ</a:t>
            </a:r>
            <a:endParaRPr kumimoji="1" lang="ja-JP" altLang="en-US" sz="9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AFECAA37-A018-49BB-EED4-898A6D0C1F04}"/>
              </a:ext>
            </a:extLst>
          </p:cNvPr>
          <p:cNvSpPr txBox="1"/>
          <p:nvPr/>
        </p:nvSpPr>
        <p:spPr>
          <a:xfrm>
            <a:off x="709694" y="2461025"/>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にんてい</a:t>
            </a:r>
            <a:endParaRPr kumimoji="1" lang="ja-JP" altLang="en-US" sz="90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74B2502E-9F4B-FB64-E2EA-34F4BB7BBF7F}"/>
              </a:ext>
            </a:extLst>
          </p:cNvPr>
          <p:cNvSpPr txBox="1"/>
          <p:nvPr/>
        </p:nvSpPr>
        <p:spPr>
          <a:xfrm>
            <a:off x="1695154" y="91415"/>
            <a:ext cx="723275"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い</a:t>
            </a:r>
            <a:r>
              <a:rPr lang="en-US" altLang="ja-JP" sz="900" spc="300" dirty="0">
                <a:latin typeface="Meiryo" panose="020B0604030504040204" pitchFamily="34" charset="-128"/>
                <a:ea typeface="Meiryo" panose="020B0604030504040204" pitchFamily="34" charset="-128"/>
              </a:rPr>
              <a:t> </a:t>
            </a:r>
            <a:r>
              <a:rPr lang="ja-JP" altLang="en-US" sz="900" spc="300">
                <a:latin typeface="Meiryo" panose="020B0604030504040204" pitchFamily="34" charset="-128"/>
                <a:ea typeface="Meiryo" panose="020B0604030504040204" pitchFamily="34" charset="-128"/>
              </a:rPr>
              <a:t>さん</a:t>
            </a:r>
            <a:endParaRPr kumimoji="1" lang="ja-JP" altLang="en-US" sz="900" spc="30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505341D3-AAAC-1F10-D7D3-86E7103C13B3}"/>
              </a:ext>
            </a:extLst>
          </p:cNvPr>
          <p:cNvSpPr txBox="1"/>
          <p:nvPr/>
        </p:nvSpPr>
        <p:spPr>
          <a:xfrm>
            <a:off x="4186106" y="91415"/>
            <a:ext cx="723275"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い</a:t>
            </a:r>
            <a:r>
              <a:rPr lang="en-US" altLang="ja-JP" sz="900" spc="300" dirty="0">
                <a:latin typeface="Meiryo" panose="020B0604030504040204" pitchFamily="34" charset="-128"/>
                <a:ea typeface="Meiryo" panose="020B0604030504040204" pitchFamily="34" charset="-128"/>
              </a:rPr>
              <a:t> </a:t>
            </a:r>
            <a:r>
              <a:rPr lang="ja-JP" altLang="en-US" sz="900" spc="300">
                <a:latin typeface="Meiryo" panose="020B0604030504040204" pitchFamily="34" charset="-128"/>
                <a:ea typeface="Meiryo" panose="020B0604030504040204" pitchFamily="34" charset="-128"/>
              </a:rPr>
              <a:t>さん</a:t>
            </a:r>
            <a:endParaRPr kumimoji="1" lang="ja-JP" altLang="en-US" sz="900" spc="3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5014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8107C42-27D9-CC37-9287-C2EACBE04F70}"/>
              </a:ext>
            </a:extLst>
          </p:cNvPr>
          <p:cNvSpPr/>
          <p:nvPr/>
        </p:nvSpPr>
        <p:spPr>
          <a:xfrm>
            <a:off x="5494727" y="3845366"/>
            <a:ext cx="6379456" cy="23061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a:extLst>
              <a:ext uri="{FF2B5EF4-FFF2-40B4-BE49-F238E27FC236}">
                <a16:creationId xmlns:a16="http://schemas.microsoft.com/office/drawing/2014/main" id="{D01A9350-1CB8-616F-D4C1-C43BE46E2244}"/>
              </a:ext>
            </a:extLst>
          </p:cNvPr>
          <p:cNvSpPr/>
          <p:nvPr/>
        </p:nvSpPr>
        <p:spPr>
          <a:xfrm>
            <a:off x="317817" y="3845366"/>
            <a:ext cx="4999482" cy="23061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6B49D53-82E8-5055-D0E5-464B71CC9B6E}"/>
              </a:ext>
            </a:extLst>
          </p:cNvPr>
          <p:cNvSpPr>
            <a:spLocks noGrp="1"/>
          </p:cNvSpPr>
          <p:nvPr>
            <p:ph type="title"/>
          </p:nvPr>
        </p:nvSpPr>
        <p:spPr/>
        <p:txBody>
          <a:bodyPr/>
          <a:lstStyle/>
          <a:p>
            <a:r>
              <a:rPr kumimoji="1" lang="ja-JP" altLang="en-US"/>
              <a:t>エリ漁の仕組み</a:t>
            </a:r>
          </a:p>
        </p:txBody>
      </p:sp>
      <p:sp>
        <p:nvSpPr>
          <p:cNvPr id="4" name="スライド番号プレースホルダー 3">
            <a:extLst>
              <a:ext uri="{FF2B5EF4-FFF2-40B4-BE49-F238E27FC236}">
                <a16:creationId xmlns:a16="http://schemas.microsoft.com/office/drawing/2014/main" id="{F1009C3F-0A02-7FC3-1D63-3EF9F618DFEF}"/>
              </a:ext>
            </a:extLst>
          </p:cNvPr>
          <p:cNvSpPr>
            <a:spLocks noGrp="1"/>
          </p:cNvSpPr>
          <p:nvPr>
            <p:ph type="sldNum" sz="quarter" idx="12"/>
          </p:nvPr>
        </p:nvSpPr>
        <p:spPr/>
        <p:txBody>
          <a:bodyPr/>
          <a:lstStyle/>
          <a:p>
            <a:fld id="{9072E400-20F7-6041-92A7-26D857824E29}" type="slidenum">
              <a:rPr kumimoji="1" lang="ja-JP" altLang="en-US" smtClean="0"/>
              <a:t>15</a:t>
            </a:fld>
            <a:endParaRPr kumimoji="1" lang="ja-JP" altLang="en-US"/>
          </a:p>
        </p:txBody>
      </p:sp>
      <p:sp>
        <p:nvSpPr>
          <p:cNvPr id="7" name="コンテンツ プレースホルダー 6">
            <a:extLst>
              <a:ext uri="{FF2B5EF4-FFF2-40B4-BE49-F238E27FC236}">
                <a16:creationId xmlns:a16="http://schemas.microsoft.com/office/drawing/2014/main" id="{06E923AC-CE40-F153-F3C4-31D720C90B88}"/>
              </a:ext>
            </a:extLst>
          </p:cNvPr>
          <p:cNvSpPr>
            <a:spLocks noGrp="1"/>
          </p:cNvSpPr>
          <p:nvPr>
            <p:ph idx="1"/>
          </p:nvPr>
        </p:nvSpPr>
        <p:spPr>
          <a:xfrm>
            <a:off x="219343" y="1104522"/>
            <a:ext cx="5975131" cy="428856"/>
          </a:xfrm>
        </p:spPr>
        <p:txBody>
          <a:bodyPr>
            <a:noAutofit/>
          </a:bodyPr>
          <a:lstStyle/>
          <a:p>
            <a:r>
              <a:rPr lang="ja-JP" altLang="en-US" sz="2400" b="1"/>
              <a:t>湖と田んぼと森、それぞれを見てみよう！</a:t>
            </a:r>
          </a:p>
        </p:txBody>
      </p:sp>
      <p:sp>
        <p:nvSpPr>
          <p:cNvPr id="8" name="コンテンツ プレースホルダー 6">
            <a:extLst>
              <a:ext uri="{FF2B5EF4-FFF2-40B4-BE49-F238E27FC236}">
                <a16:creationId xmlns:a16="http://schemas.microsoft.com/office/drawing/2014/main" id="{E5AEC3BD-0903-3932-7060-6AB3B2AFCF5E}"/>
              </a:ext>
            </a:extLst>
          </p:cNvPr>
          <p:cNvSpPr txBox="1">
            <a:spLocks/>
          </p:cNvSpPr>
          <p:nvPr/>
        </p:nvSpPr>
        <p:spPr>
          <a:xfrm>
            <a:off x="317817" y="1839256"/>
            <a:ext cx="4154171" cy="557370"/>
          </a:xfrm>
          <a:prstGeom prst="rect">
            <a:avLst/>
          </a:prstGeom>
          <a:solidFill>
            <a:srgbClr val="00B0F0"/>
          </a:solidFill>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ja-JP" sz="2000" b="1" kern="100">
                <a:solidFill>
                  <a:schemeClr val="bg1"/>
                </a:solidFill>
                <a:effectLst/>
                <a:cs typeface="Times New Roman" panose="02020603050405020304" pitchFamily="18" charset="0"/>
              </a:rPr>
              <a:t>【琵琶湖】の伝統的な漁　エリ漁</a:t>
            </a:r>
          </a:p>
        </p:txBody>
      </p:sp>
      <p:pic>
        <p:nvPicPr>
          <p:cNvPr id="10" name="図 9" descr="高速道路の標識&#10;&#10;低い精度で自動的に生成された説明">
            <a:extLst>
              <a:ext uri="{FF2B5EF4-FFF2-40B4-BE49-F238E27FC236}">
                <a16:creationId xmlns:a16="http://schemas.microsoft.com/office/drawing/2014/main" id="{EA22461F-F948-C06B-DA3B-803E9121C9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1541" y="1155883"/>
            <a:ext cx="4383532" cy="2465737"/>
          </a:xfrm>
          <a:prstGeom prst="rect">
            <a:avLst/>
          </a:prstGeom>
        </p:spPr>
      </p:pic>
      <p:pic>
        <p:nvPicPr>
          <p:cNvPr id="14" name="図 13" descr="魚, 動物, 座る, 水 が含まれている画像&#10;&#10;自動的に生成された説明">
            <a:extLst>
              <a:ext uri="{FF2B5EF4-FFF2-40B4-BE49-F238E27FC236}">
                <a16:creationId xmlns:a16="http://schemas.microsoft.com/office/drawing/2014/main" id="{07371D6C-8EC2-8D0B-D066-3A5D0C1C6E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0363" y="4350630"/>
            <a:ext cx="2957780" cy="1429884"/>
          </a:xfrm>
          <a:prstGeom prst="rect">
            <a:avLst/>
          </a:prstGeom>
        </p:spPr>
      </p:pic>
      <p:pic>
        <p:nvPicPr>
          <p:cNvPr id="16" name="図 15" descr="魚, 動物, 屋内, 座る が含まれている画像&#10;&#10;自動的に生成された説明">
            <a:extLst>
              <a:ext uri="{FF2B5EF4-FFF2-40B4-BE49-F238E27FC236}">
                <a16:creationId xmlns:a16="http://schemas.microsoft.com/office/drawing/2014/main" id="{AC2D48ED-2DEF-E8DE-016A-98757CE246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32441" y="4323942"/>
            <a:ext cx="2975031" cy="1429884"/>
          </a:xfrm>
          <a:prstGeom prst="rect">
            <a:avLst/>
          </a:prstGeom>
        </p:spPr>
      </p:pic>
      <p:sp>
        <p:nvSpPr>
          <p:cNvPr id="17" name="正方形/長方形 16">
            <a:extLst>
              <a:ext uri="{FF2B5EF4-FFF2-40B4-BE49-F238E27FC236}">
                <a16:creationId xmlns:a16="http://schemas.microsoft.com/office/drawing/2014/main" id="{2649044D-3194-1762-5F40-9536E9CBF75B}"/>
              </a:ext>
            </a:extLst>
          </p:cNvPr>
          <p:cNvSpPr/>
          <p:nvPr/>
        </p:nvSpPr>
        <p:spPr>
          <a:xfrm>
            <a:off x="317817" y="2601499"/>
            <a:ext cx="6292493" cy="1005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r>
              <a:rPr kumimoji="1" lang="ja-JP" altLang="en-US" sz="1600" dirty="0">
                <a:solidFill>
                  <a:schemeClr val="tx1"/>
                </a:solidFill>
                <a:latin typeface="Meiryo" panose="020B0604030504040204" pitchFamily="34" charset="-128"/>
                <a:ea typeface="Meiryo" panose="020B0604030504040204" pitchFamily="34" charset="-128"/>
              </a:rPr>
              <a:t>「エリ」は湖に仕掛けられた網のことです。</a:t>
            </a:r>
            <a:endParaRPr kumimoji="1" lang="en-US" altLang="ja-JP" sz="1600" dirty="0">
              <a:solidFill>
                <a:schemeClr val="tx1"/>
              </a:solidFill>
              <a:latin typeface="Meiryo" panose="020B0604030504040204" pitchFamily="34" charset="-128"/>
              <a:ea typeface="Meiryo" panose="020B0604030504040204" pitchFamily="34" charset="-128"/>
            </a:endParaRPr>
          </a:p>
          <a:p>
            <a:pPr>
              <a:spcBef>
                <a:spcPts val="500"/>
              </a:spcBef>
            </a:pPr>
            <a:r>
              <a:rPr kumimoji="1" lang="ja-JP" altLang="en-US" sz="1600" dirty="0">
                <a:solidFill>
                  <a:schemeClr val="tx1"/>
                </a:solidFill>
                <a:latin typeface="Meiryo" panose="020B0604030504040204" pitchFamily="34" charset="-128"/>
                <a:ea typeface="Meiryo" panose="020B0604030504040204" pitchFamily="34" charset="-128"/>
              </a:rPr>
              <a:t>「エリ漁」は、何かにぶつかると沖に逃げる魚の習性を利用して、</a:t>
            </a:r>
            <a:endParaRPr kumimoji="1" lang="en-US" altLang="ja-JP" sz="1600" dirty="0">
              <a:solidFill>
                <a:schemeClr val="tx1"/>
              </a:solidFill>
              <a:latin typeface="Meiryo" panose="020B0604030504040204" pitchFamily="34" charset="-128"/>
              <a:ea typeface="Meiryo" panose="020B0604030504040204" pitchFamily="34" charset="-128"/>
            </a:endParaRPr>
          </a:p>
          <a:p>
            <a:pPr>
              <a:spcBef>
                <a:spcPts val="500"/>
              </a:spcBef>
            </a:pPr>
            <a:r>
              <a:rPr kumimoji="1" lang="ja-JP" altLang="en-US" sz="1600" dirty="0">
                <a:solidFill>
                  <a:schemeClr val="tx1"/>
                </a:solidFill>
                <a:latin typeface="Meiryo" panose="020B0604030504040204" pitchFamily="34" charset="-128"/>
                <a:ea typeface="Meiryo" panose="020B0604030504040204" pitchFamily="34" charset="-128"/>
              </a:rPr>
              <a:t>魚が網に入るのを待つ漁です。</a:t>
            </a:r>
          </a:p>
        </p:txBody>
      </p:sp>
      <p:sp>
        <p:nvSpPr>
          <p:cNvPr id="20" name="正方形/長方形 19">
            <a:extLst>
              <a:ext uri="{FF2B5EF4-FFF2-40B4-BE49-F238E27FC236}">
                <a16:creationId xmlns:a16="http://schemas.microsoft.com/office/drawing/2014/main" id="{51DA3178-F4DD-52A1-94A6-407AF5B0172E}"/>
              </a:ext>
            </a:extLst>
          </p:cNvPr>
          <p:cNvSpPr/>
          <p:nvPr/>
        </p:nvSpPr>
        <p:spPr>
          <a:xfrm>
            <a:off x="558280" y="3963650"/>
            <a:ext cx="4518557" cy="344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pPr>
            <a:r>
              <a:rPr kumimoji="1" lang="ja-JP" altLang="en-US" sz="1600">
                <a:solidFill>
                  <a:schemeClr val="tx1"/>
                </a:solidFill>
                <a:latin typeface="Meiryo" panose="020B0604030504040204" pitchFamily="34" charset="-128"/>
                <a:ea typeface="Meiryo" panose="020B0604030504040204" pitchFamily="34" charset="-128"/>
              </a:rPr>
              <a:t>漁師は夜明け前にエリに船をつけ、網を上げる</a:t>
            </a:r>
          </a:p>
        </p:txBody>
      </p:sp>
      <p:sp>
        <p:nvSpPr>
          <p:cNvPr id="23" name="正方形/長方形 22">
            <a:extLst>
              <a:ext uri="{FF2B5EF4-FFF2-40B4-BE49-F238E27FC236}">
                <a16:creationId xmlns:a16="http://schemas.microsoft.com/office/drawing/2014/main" id="{5CAE1E62-69E0-A62D-5441-023BAF643041}"/>
              </a:ext>
            </a:extLst>
          </p:cNvPr>
          <p:cNvSpPr/>
          <p:nvPr/>
        </p:nvSpPr>
        <p:spPr>
          <a:xfrm>
            <a:off x="6326384" y="3948106"/>
            <a:ext cx="4716143" cy="3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pPr>
            <a:r>
              <a:rPr kumimoji="1" lang="ja-JP" altLang="en-US" sz="1600">
                <a:solidFill>
                  <a:schemeClr val="tx1"/>
                </a:solidFill>
                <a:latin typeface="Meiryo" panose="020B0604030504040204" pitchFamily="34" charset="-128"/>
                <a:ea typeface="Meiryo" panose="020B0604030504040204" pitchFamily="34" charset="-128"/>
              </a:rPr>
              <a:t>琵琶</a:t>
            </a:r>
            <a:r>
              <a:rPr kumimoji="1" lang="ja-JP" altLang="en-US" sz="1600" dirty="0">
                <a:solidFill>
                  <a:schemeClr val="tx1"/>
                </a:solidFill>
                <a:latin typeface="Meiryo" panose="020B0604030504040204" pitchFamily="34" charset="-128"/>
                <a:ea typeface="Meiryo" panose="020B0604030504040204" pitchFamily="34" charset="-128"/>
              </a:rPr>
              <a:t>湖にはここに</a:t>
            </a:r>
            <a:r>
              <a:rPr kumimoji="1" lang="ja-JP" altLang="en-US" sz="1600">
                <a:solidFill>
                  <a:schemeClr val="tx1"/>
                </a:solidFill>
                <a:latin typeface="Meiryo" panose="020B0604030504040204" pitchFamily="34" charset="-128"/>
                <a:ea typeface="Meiryo" panose="020B0604030504040204" pitchFamily="34" charset="-128"/>
              </a:rPr>
              <a:t>しかいない魚</a:t>
            </a:r>
            <a:r>
              <a:rPr kumimoji="1" lang="ja-JP" altLang="en-US" sz="1600" dirty="0">
                <a:solidFill>
                  <a:schemeClr val="tx1"/>
                </a:solidFill>
                <a:latin typeface="Meiryo" panose="020B0604030504040204" pitchFamily="34" charset="-128"/>
                <a:ea typeface="Meiryo" panose="020B0604030504040204" pitchFamily="34" charset="-128"/>
              </a:rPr>
              <a:t>が多</a:t>
            </a:r>
            <a:r>
              <a:rPr kumimoji="1" lang="ja-JP" altLang="en-US" sz="1600">
                <a:solidFill>
                  <a:schemeClr val="tx1"/>
                </a:solidFill>
                <a:latin typeface="Meiryo" panose="020B0604030504040204" pitchFamily="34" charset="-128"/>
                <a:ea typeface="Meiryo" panose="020B0604030504040204" pitchFamily="34" charset="-128"/>
              </a:rPr>
              <a:t>くすんでいる</a:t>
            </a:r>
            <a:endParaRPr kumimoji="1" lang="ja-JP" altLang="en-US" sz="1600" dirty="0">
              <a:solidFill>
                <a:schemeClr val="tx1"/>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3AD78B64-EFD2-DC7A-AF6C-60D6B08445F4}"/>
              </a:ext>
            </a:extLst>
          </p:cNvPr>
          <p:cNvSpPr/>
          <p:nvPr/>
        </p:nvSpPr>
        <p:spPr>
          <a:xfrm>
            <a:off x="5763307" y="5809436"/>
            <a:ext cx="1974775" cy="284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pPr>
            <a:r>
              <a:rPr kumimoji="1" lang="ja-JP" altLang="en-US" sz="1200">
                <a:solidFill>
                  <a:schemeClr val="tx1"/>
                </a:solidFill>
                <a:latin typeface="Meiryo" panose="020B0604030504040204" pitchFamily="34" charset="-128"/>
                <a:ea typeface="Meiryo" panose="020B0604030504040204" pitchFamily="34" charset="-128"/>
              </a:rPr>
              <a:t>二ゴロブナ（約</a:t>
            </a:r>
            <a:r>
              <a:rPr kumimoji="1" lang="en-US" altLang="ja-JP" sz="1200" dirty="0">
                <a:solidFill>
                  <a:schemeClr val="tx1"/>
                </a:solidFill>
                <a:latin typeface="Meiryo" panose="020B0604030504040204" pitchFamily="34" charset="-128"/>
                <a:ea typeface="Meiryo" panose="020B0604030504040204" pitchFamily="34" charset="-128"/>
              </a:rPr>
              <a:t>30cm</a:t>
            </a:r>
            <a:r>
              <a:rPr kumimoji="1" lang="ja-JP" altLang="en" sz="1200">
                <a:solidFill>
                  <a:schemeClr val="tx1"/>
                </a:solidFill>
                <a:latin typeface="Meiryo" panose="020B0604030504040204" pitchFamily="34" charset="-128"/>
                <a:ea typeface="Meiryo" panose="020B0604030504040204" pitchFamily="34" charset="-128"/>
              </a:rPr>
              <a:t>）</a:t>
            </a:r>
            <a:endParaRPr kumimoji="1" lang="ja-JP" altLang="en-US" sz="1200">
              <a:solidFill>
                <a:schemeClr val="tx1"/>
              </a:solidFill>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87B80E92-CC7D-102A-3B13-342E6F456095}"/>
              </a:ext>
            </a:extLst>
          </p:cNvPr>
          <p:cNvSpPr/>
          <p:nvPr/>
        </p:nvSpPr>
        <p:spPr>
          <a:xfrm>
            <a:off x="8704731" y="5809436"/>
            <a:ext cx="1974775" cy="284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pPr>
            <a:r>
              <a:rPr kumimoji="1" lang="ja-JP" altLang="en-US" sz="1200">
                <a:solidFill>
                  <a:schemeClr val="tx1"/>
                </a:solidFill>
                <a:latin typeface="Meiryo" panose="020B0604030504040204" pitchFamily="34" charset="-128"/>
                <a:ea typeface="Meiryo" panose="020B0604030504040204" pitchFamily="34" charset="-128"/>
              </a:rPr>
              <a:t>ホンモロコ（約</a:t>
            </a:r>
            <a:r>
              <a:rPr kumimoji="1" lang="en-US" altLang="ja-JP" sz="1200" dirty="0">
                <a:solidFill>
                  <a:schemeClr val="tx1"/>
                </a:solidFill>
                <a:latin typeface="Meiryo" panose="020B0604030504040204" pitchFamily="34" charset="-128"/>
                <a:ea typeface="Meiryo" panose="020B0604030504040204" pitchFamily="34" charset="-128"/>
              </a:rPr>
              <a:t>10cm</a:t>
            </a:r>
            <a:r>
              <a:rPr kumimoji="1" lang="ja-JP" altLang="en" sz="1200">
                <a:solidFill>
                  <a:schemeClr val="tx1"/>
                </a:solidFill>
                <a:latin typeface="Meiryo" panose="020B0604030504040204" pitchFamily="34" charset="-128"/>
                <a:ea typeface="Meiryo" panose="020B0604030504040204" pitchFamily="34" charset="-128"/>
              </a:rPr>
              <a:t>）</a:t>
            </a:r>
            <a:endParaRPr kumimoji="1" lang="ja-JP" altLang="en-US" sz="1200">
              <a:solidFill>
                <a:schemeClr val="tx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FA6ED5F3-34C5-4DB5-87C7-74B3BDA7FC7E}"/>
              </a:ext>
            </a:extLst>
          </p:cNvPr>
          <p:cNvSpPr txBox="1"/>
          <p:nvPr/>
        </p:nvSpPr>
        <p:spPr>
          <a:xfrm>
            <a:off x="3352940" y="2827141"/>
            <a:ext cx="415498" cy="230832"/>
          </a:xfrm>
          <a:prstGeom prst="rect">
            <a:avLst/>
          </a:prstGeom>
          <a:noFill/>
        </p:spPr>
        <p:txBody>
          <a:bodyPr wrap="none" rtlCol="0">
            <a:spAutoFit/>
          </a:bodyPr>
          <a:lstStyle/>
          <a:p>
            <a:r>
              <a:rPr lang="ja-JP" altLang="en-US" sz="900" dirty="0">
                <a:latin typeface="Meiryo" panose="020B0604030504040204" pitchFamily="34" charset="-128"/>
                <a:ea typeface="Meiryo" panose="020B0604030504040204" pitchFamily="34" charset="-128"/>
              </a:rPr>
              <a:t>おき</a:t>
            </a:r>
            <a:endParaRPr kumimoji="1" lang="ja-JP" altLang="en-US" sz="9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760B9386-B97B-4431-9A93-92A9CB3C72F6}"/>
              </a:ext>
            </a:extLst>
          </p:cNvPr>
          <p:cNvSpPr txBox="1"/>
          <p:nvPr/>
        </p:nvSpPr>
        <p:spPr>
          <a:xfrm>
            <a:off x="2960686" y="2509419"/>
            <a:ext cx="415498" cy="230832"/>
          </a:xfrm>
          <a:prstGeom prst="rect">
            <a:avLst/>
          </a:prstGeom>
          <a:noFill/>
        </p:spPr>
        <p:txBody>
          <a:bodyPr wrap="none" rtlCol="0">
            <a:spAutoFit/>
          </a:bodyPr>
          <a:lstStyle/>
          <a:p>
            <a:r>
              <a:rPr kumimoji="1" lang="ja-JP" altLang="en-US" sz="900" dirty="0">
                <a:latin typeface="Meiryo" panose="020B0604030504040204" pitchFamily="34" charset="-128"/>
                <a:ea typeface="Meiryo" panose="020B0604030504040204" pitchFamily="34" charset="-128"/>
              </a:rPr>
              <a:t>あみ</a:t>
            </a:r>
          </a:p>
        </p:txBody>
      </p:sp>
      <p:sp>
        <p:nvSpPr>
          <p:cNvPr id="5" name="テキスト ボックス 4">
            <a:extLst>
              <a:ext uri="{FF2B5EF4-FFF2-40B4-BE49-F238E27FC236}">
                <a16:creationId xmlns:a16="http://schemas.microsoft.com/office/drawing/2014/main" id="{682D9437-C160-5DCD-731C-8A3145069715}"/>
              </a:ext>
            </a:extLst>
          </p:cNvPr>
          <p:cNvSpPr txBox="1"/>
          <p:nvPr/>
        </p:nvSpPr>
        <p:spPr>
          <a:xfrm>
            <a:off x="9714290" y="6151552"/>
            <a:ext cx="2207531" cy="230832"/>
          </a:xfrm>
          <a:prstGeom prst="rect">
            <a:avLst/>
          </a:prstGeom>
          <a:noFill/>
        </p:spPr>
        <p:txBody>
          <a:bodyPr wrap="square">
            <a:spAutoFit/>
          </a:bodyPr>
          <a:lstStyle/>
          <a:p>
            <a:pPr algn="r"/>
            <a:r>
              <a:rPr lang="ja-JP" altLang="en-US" sz="900"/>
              <a:t>画像提供：国立環境研究所琵琶湖分室</a:t>
            </a:r>
          </a:p>
        </p:txBody>
      </p:sp>
      <p:sp>
        <p:nvSpPr>
          <p:cNvPr id="6" name="テキスト ボックス 5">
            <a:extLst>
              <a:ext uri="{FF2B5EF4-FFF2-40B4-BE49-F238E27FC236}">
                <a16:creationId xmlns:a16="http://schemas.microsoft.com/office/drawing/2014/main" id="{E77FD1D3-0E17-C754-B97D-7EE62017FEA9}"/>
              </a:ext>
            </a:extLst>
          </p:cNvPr>
          <p:cNvSpPr txBox="1"/>
          <p:nvPr/>
        </p:nvSpPr>
        <p:spPr>
          <a:xfrm>
            <a:off x="701159" y="1857559"/>
            <a:ext cx="761747" cy="230832"/>
          </a:xfrm>
          <a:prstGeom prst="rect">
            <a:avLst/>
          </a:prstGeom>
          <a:noFill/>
        </p:spPr>
        <p:txBody>
          <a:bodyPr wrap="none" rtlCol="0">
            <a:spAutoFit/>
          </a:bodyPr>
          <a:lstStyle/>
          <a:p>
            <a:r>
              <a:rPr kumimoji="1" lang="ja-JP" altLang="en-US" sz="900" spc="600">
                <a:solidFill>
                  <a:schemeClr val="bg1"/>
                </a:solidFill>
                <a:latin typeface="Meiryo" panose="020B0604030504040204" pitchFamily="34" charset="-128"/>
                <a:ea typeface="Meiryo" panose="020B0604030504040204" pitchFamily="34" charset="-128"/>
              </a:rPr>
              <a:t>びわこ</a:t>
            </a:r>
            <a:endParaRPr kumimoji="1" lang="ja-JP" altLang="en-US" sz="900" spc="600" dirty="0">
              <a:solidFill>
                <a:schemeClr val="bg1"/>
              </a:solidFill>
              <a:latin typeface="Meiryo" panose="020B0604030504040204" pitchFamily="34" charset="-128"/>
              <a:ea typeface="Meiryo" panose="020B0604030504040204" pitchFamily="34" charset="-128"/>
            </a:endParaRPr>
          </a:p>
        </p:txBody>
      </p:sp>
      <p:pic>
        <p:nvPicPr>
          <p:cNvPr id="9" name="図 8" descr="ボートに乗っている人たち&#10;&#10;中程度の精度で自動的に生成された説明">
            <a:extLst>
              <a:ext uri="{FF2B5EF4-FFF2-40B4-BE49-F238E27FC236}">
                <a16:creationId xmlns:a16="http://schemas.microsoft.com/office/drawing/2014/main" id="{F3CF8C2F-898F-446E-6A20-92C1AD2BE3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62889" y="4306357"/>
            <a:ext cx="2309338" cy="1688044"/>
          </a:xfrm>
          <a:prstGeom prst="rect">
            <a:avLst/>
          </a:prstGeom>
        </p:spPr>
      </p:pic>
      <p:sp>
        <p:nvSpPr>
          <p:cNvPr id="11" name="テキスト ボックス 10">
            <a:extLst>
              <a:ext uri="{FF2B5EF4-FFF2-40B4-BE49-F238E27FC236}">
                <a16:creationId xmlns:a16="http://schemas.microsoft.com/office/drawing/2014/main" id="{0E64E90C-6F51-CD9A-70D6-FC1B08CA592F}"/>
              </a:ext>
            </a:extLst>
          </p:cNvPr>
          <p:cNvSpPr txBox="1"/>
          <p:nvPr/>
        </p:nvSpPr>
        <p:spPr>
          <a:xfrm>
            <a:off x="3822840" y="2827141"/>
            <a:ext cx="300082"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に</a:t>
            </a:r>
            <a:endParaRPr kumimoji="1" lang="ja-JP" altLang="en-US" sz="900" dirty="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1737A85B-799F-037D-3672-1583DE0C4DFB}"/>
              </a:ext>
            </a:extLst>
          </p:cNvPr>
          <p:cNvSpPr txBox="1"/>
          <p:nvPr/>
        </p:nvSpPr>
        <p:spPr>
          <a:xfrm>
            <a:off x="1846248" y="1857559"/>
            <a:ext cx="877163" cy="230832"/>
          </a:xfrm>
          <a:prstGeom prst="rect">
            <a:avLst/>
          </a:prstGeom>
          <a:noFill/>
        </p:spPr>
        <p:txBody>
          <a:bodyPr wrap="none" rtlCol="0">
            <a:spAutoFit/>
          </a:bodyPr>
          <a:lstStyle/>
          <a:p>
            <a:r>
              <a:rPr kumimoji="1" lang="ja-JP" altLang="en-US" sz="900">
                <a:solidFill>
                  <a:schemeClr val="bg1"/>
                </a:solidFill>
                <a:latin typeface="Meiryo" panose="020B0604030504040204" pitchFamily="34" charset="-128"/>
                <a:ea typeface="Meiryo" panose="020B0604030504040204" pitchFamily="34" charset="-128"/>
              </a:rPr>
              <a:t>でんとうてき</a:t>
            </a:r>
            <a:endParaRPr kumimoji="1" lang="ja-JP" altLang="en-US" sz="900" dirty="0">
              <a:solidFill>
                <a:schemeClr val="bg1"/>
              </a:solidFill>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4720995D-9E52-ED1D-1F56-46B8B157C558}"/>
              </a:ext>
            </a:extLst>
          </p:cNvPr>
          <p:cNvSpPr txBox="1"/>
          <p:nvPr/>
        </p:nvSpPr>
        <p:spPr>
          <a:xfrm>
            <a:off x="4732980" y="2827141"/>
            <a:ext cx="665567" cy="230832"/>
          </a:xfrm>
          <a:prstGeom prst="rect">
            <a:avLst/>
          </a:prstGeom>
          <a:noFill/>
        </p:spPr>
        <p:txBody>
          <a:bodyPr wrap="none" rtlCol="0">
            <a:spAutoFit/>
          </a:bodyPr>
          <a:lstStyle/>
          <a:p>
            <a:r>
              <a:rPr lang="ja-JP" altLang="en-US" sz="900" spc="-150">
                <a:latin typeface="Meiryo" panose="020B0604030504040204" pitchFamily="34" charset="-128"/>
                <a:ea typeface="Meiryo" panose="020B0604030504040204" pitchFamily="34" charset="-128"/>
              </a:rPr>
              <a:t>しゅうせい</a:t>
            </a:r>
            <a:endParaRPr kumimoji="1" lang="ja-JP" altLang="en-US" sz="900" spc="-150" dirty="0">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3106E4DB-9CA7-CAD9-D045-39A2CF7C1EB2}"/>
              </a:ext>
            </a:extLst>
          </p:cNvPr>
          <p:cNvSpPr txBox="1"/>
          <p:nvPr/>
        </p:nvSpPr>
        <p:spPr>
          <a:xfrm>
            <a:off x="5431480" y="2827141"/>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りよう</a:t>
            </a:r>
            <a:endParaRPr kumimoji="1" lang="ja-JP" altLang="en-US" sz="9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A070EB96-835A-56CC-5E81-3E7336B6144E}"/>
              </a:ext>
            </a:extLst>
          </p:cNvPr>
          <p:cNvSpPr txBox="1"/>
          <p:nvPr/>
        </p:nvSpPr>
        <p:spPr>
          <a:xfrm>
            <a:off x="828868" y="91415"/>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りょう</a:t>
            </a:r>
            <a:endParaRPr kumimoji="1" lang="ja-JP" altLang="en-US" sz="900">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3B60D517-02C4-CFF9-5E70-1DBAA337881D}"/>
              </a:ext>
            </a:extLst>
          </p:cNvPr>
          <p:cNvSpPr txBox="1"/>
          <p:nvPr/>
        </p:nvSpPr>
        <p:spPr>
          <a:xfrm>
            <a:off x="1804548" y="2509419"/>
            <a:ext cx="492443" cy="230832"/>
          </a:xfrm>
          <a:prstGeom prst="rect">
            <a:avLst/>
          </a:prstGeom>
          <a:noFill/>
        </p:spPr>
        <p:txBody>
          <a:bodyPr wrap="none" rtlCol="0">
            <a:spAutoFit/>
          </a:bodyPr>
          <a:lstStyle/>
          <a:p>
            <a:r>
              <a:rPr kumimoji="1" lang="ja-JP" altLang="en-US" sz="900" spc="300">
                <a:latin typeface="Meiryo" panose="020B0604030504040204" pitchFamily="34" charset="-128"/>
                <a:ea typeface="Meiryo" panose="020B0604030504040204" pitchFamily="34" charset="-128"/>
              </a:rPr>
              <a:t>しか</a:t>
            </a:r>
            <a:endParaRPr kumimoji="1" lang="ja-JP" altLang="en-US" sz="900" spc="3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8344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524B6-4EE9-442F-DAF2-BA003E698B6F}"/>
              </a:ext>
            </a:extLst>
          </p:cNvPr>
          <p:cNvSpPr>
            <a:spLocks noGrp="1"/>
          </p:cNvSpPr>
          <p:nvPr>
            <p:ph type="title"/>
          </p:nvPr>
        </p:nvSpPr>
        <p:spPr/>
        <p:txBody>
          <a:bodyPr/>
          <a:lstStyle/>
          <a:p>
            <a:r>
              <a:rPr kumimoji="1" lang="ja-JP" altLang="en-US"/>
              <a:t>魚のゆりかご水田</a:t>
            </a:r>
          </a:p>
        </p:txBody>
      </p:sp>
      <p:sp>
        <p:nvSpPr>
          <p:cNvPr id="4" name="スライド番号プレースホルダー 3">
            <a:extLst>
              <a:ext uri="{FF2B5EF4-FFF2-40B4-BE49-F238E27FC236}">
                <a16:creationId xmlns:a16="http://schemas.microsoft.com/office/drawing/2014/main" id="{04ED03BE-114D-6850-45F2-EFECDE27390B}"/>
              </a:ext>
            </a:extLst>
          </p:cNvPr>
          <p:cNvSpPr>
            <a:spLocks noGrp="1"/>
          </p:cNvSpPr>
          <p:nvPr>
            <p:ph type="sldNum" sz="quarter" idx="12"/>
          </p:nvPr>
        </p:nvSpPr>
        <p:spPr/>
        <p:txBody>
          <a:bodyPr/>
          <a:lstStyle/>
          <a:p>
            <a:fld id="{9072E400-20F7-6041-92A7-26D857824E29}" type="slidenum">
              <a:rPr kumimoji="1" lang="ja-JP" altLang="en-US" smtClean="0"/>
              <a:t>16</a:t>
            </a:fld>
            <a:endParaRPr kumimoji="1" lang="ja-JP" altLang="en-US"/>
          </a:p>
        </p:txBody>
      </p:sp>
      <p:pic>
        <p:nvPicPr>
          <p:cNvPr id="11" name="図 10" descr="草, 屋外, 人, 男 が含まれている画像&#10;&#10;自動的に生成された説明">
            <a:extLst>
              <a:ext uri="{FF2B5EF4-FFF2-40B4-BE49-F238E27FC236}">
                <a16:creationId xmlns:a16="http://schemas.microsoft.com/office/drawing/2014/main" id="{8DCC41A9-5F99-A71D-F60A-0C5D1B4F9C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0500" y="1273679"/>
            <a:ext cx="4440810" cy="2497955"/>
          </a:xfrm>
          <a:prstGeom prst="rect">
            <a:avLst/>
          </a:prstGeom>
        </p:spPr>
      </p:pic>
      <p:sp>
        <p:nvSpPr>
          <p:cNvPr id="12" name="正方形/長方形 11">
            <a:extLst>
              <a:ext uri="{FF2B5EF4-FFF2-40B4-BE49-F238E27FC236}">
                <a16:creationId xmlns:a16="http://schemas.microsoft.com/office/drawing/2014/main" id="{2C2E483A-EB4D-5751-0EE5-FB3BFFF3C271}"/>
              </a:ext>
            </a:extLst>
          </p:cNvPr>
          <p:cNvSpPr/>
          <p:nvPr/>
        </p:nvSpPr>
        <p:spPr>
          <a:xfrm>
            <a:off x="331884" y="2269541"/>
            <a:ext cx="6608193" cy="134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r>
              <a:rPr kumimoji="1" lang="ja-JP" altLang="en-US" sz="1600" dirty="0">
                <a:solidFill>
                  <a:schemeClr val="tx1"/>
                </a:solidFill>
                <a:latin typeface="Meiryo" panose="020B0604030504040204" pitchFamily="34" charset="-128"/>
                <a:ea typeface="Meiryo" panose="020B0604030504040204" pitchFamily="34" charset="-128"/>
              </a:rPr>
              <a:t>琵琶湖の魚の中には、田んぼで産卵</a:t>
            </a:r>
            <a:r>
              <a:rPr kumimoji="1" lang="ja-JP" altLang="en-US" sz="1600">
                <a:solidFill>
                  <a:schemeClr val="tx1"/>
                </a:solidFill>
                <a:latin typeface="Meiryo" panose="020B0604030504040204" pitchFamily="34" charset="-128"/>
                <a:ea typeface="Meiryo" panose="020B0604030504040204" pitchFamily="34" charset="-128"/>
              </a:rPr>
              <a:t>し、大きく</a:t>
            </a:r>
            <a:r>
              <a:rPr kumimoji="1" lang="ja-JP" altLang="en-US" sz="1600" dirty="0">
                <a:solidFill>
                  <a:schemeClr val="tx1"/>
                </a:solidFill>
                <a:latin typeface="Meiryo" panose="020B0604030504040204" pitchFamily="34" charset="-128"/>
                <a:ea typeface="Meiryo" panose="020B0604030504040204" pitchFamily="34" charset="-128"/>
              </a:rPr>
              <a:t>なると湖に戻っていくものがいます。</a:t>
            </a:r>
          </a:p>
          <a:p>
            <a:pPr>
              <a:spcBef>
                <a:spcPts val="500"/>
              </a:spcBef>
            </a:pPr>
            <a:r>
              <a:rPr kumimoji="1" lang="ja-JP" altLang="en-US" sz="1600" dirty="0">
                <a:solidFill>
                  <a:schemeClr val="tx1"/>
                </a:solidFill>
                <a:latin typeface="Meiryo" panose="020B0604030504040204" pitchFamily="34" charset="-128"/>
                <a:ea typeface="Meiryo" panose="020B0604030504040204" pitchFamily="34" charset="-128"/>
              </a:rPr>
              <a:t>魚が田んぼで産卵できるように、農家の人々が魚の通り道「魚道</a:t>
            </a:r>
            <a:r>
              <a:rPr kumimoji="1" lang="ja-JP" altLang="en-US" sz="1600">
                <a:solidFill>
                  <a:schemeClr val="tx1"/>
                </a:solidFill>
                <a:latin typeface="Meiryo" panose="020B0604030504040204" pitchFamily="34" charset="-128"/>
                <a:ea typeface="Meiryo" panose="020B0604030504040204" pitchFamily="34" charset="-128"/>
              </a:rPr>
              <a:t>」を</a:t>
            </a:r>
            <a:endParaRPr kumimoji="1" lang="en-US" altLang="ja-JP" sz="1600" dirty="0">
              <a:solidFill>
                <a:schemeClr val="tx1"/>
              </a:solidFill>
              <a:latin typeface="Meiryo" panose="020B0604030504040204" pitchFamily="34" charset="-128"/>
              <a:ea typeface="Meiryo" panose="020B0604030504040204" pitchFamily="34" charset="-128"/>
            </a:endParaRPr>
          </a:p>
          <a:p>
            <a:pPr>
              <a:spcBef>
                <a:spcPts val="500"/>
              </a:spcBef>
            </a:pPr>
            <a:r>
              <a:rPr kumimoji="1" lang="ja-JP" altLang="en-US" sz="1600">
                <a:solidFill>
                  <a:schemeClr val="tx1"/>
                </a:solidFill>
                <a:latin typeface="Meiryo" panose="020B0604030504040204" pitchFamily="34" charset="-128"/>
                <a:ea typeface="Meiryo" panose="020B0604030504040204" pitchFamily="34" charset="-128"/>
              </a:rPr>
              <a:t>作る</a:t>
            </a:r>
            <a:r>
              <a:rPr kumimoji="1" lang="ja-JP" altLang="en-US" sz="1600" dirty="0">
                <a:solidFill>
                  <a:schemeClr val="tx1"/>
                </a:solidFill>
                <a:latin typeface="Meiryo" panose="020B0604030504040204" pitchFamily="34" charset="-128"/>
                <a:ea typeface="Meiryo" panose="020B0604030504040204" pitchFamily="34" charset="-128"/>
              </a:rPr>
              <a:t>活動を続けています。</a:t>
            </a:r>
          </a:p>
        </p:txBody>
      </p:sp>
      <p:sp>
        <p:nvSpPr>
          <p:cNvPr id="19" name="正方形/長方形 18">
            <a:extLst>
              <a:ext uri="{FF2B5EF4-FFF2-40B4-BE49-F238E27FC236}">
                <a16:creationId xmlns:a16="http://schemas.microsoft.com/office/drawing/2014/main" id="{F00F3808-A4BE-D518-CC61-1FFCC779AB0E}"/>
              </a:ext>
            </a:extLst>
          </p:cNvPr>
          <p:cNvSpPr/>
          <p:nvPr/>
        </p:nvSpPr>
        <p:spPr>
          <a:xfrm>
            <a:off x="349395" y="4768451"/>
            <a:ext cx="4379816" cy="1175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Bef>
                <a:spcPts val="500"/>
              </a:spcBef>
            </a:pPr>
            <a:r>
              <a:rPr kumimoji="1" lang="ja-JP" altLang="en-US" sz="1600">
                <a:solidFill>
                  <a:schemeClr val="tx1"/>
                </a:solidFill>
                <a:latin typeface="Meiryo" panose="020B0604030504040204" pitchFamily="34" charset="-128"/>
                <a:ea typeface="Meiryo" panose="020B0604030504040204" pitchFamily="34" charset="-128"/>
              </a:rPr>
              <a:t>田んぼから琵琶湖につながる水路の一部を階段状にした魚道を設置することで、琵琶湖から湖魚が田んぼに入ることができます。</a:t>
            </a:r>
            <a:endParaRPr kumimoji="1" lang="ja-JP" altLang="en-US" sz="1600" dirty="0">
              <a:solidFill>
                <a:schemeClr val="tx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B550DB2A-8B67-A226-0588-CB0A39D6315F}"/>
              </a:ext>
            </a:extLst>
          </p:cNvPr>
          <p:cNvSpPr txBox="1"/>
          <p:nvPr/>
        </p:nvSpPr>
        <p:spPr>
          <a:xfrm>
            <a:off x="8820534" y="3807158"/>
            <a:ext cx="2877711" cy="307777"/>
          </a:xfrm>
          <a:prstGeom prst="rect">
            <a:avLst/>
          </a:prstGeom>
          <a:noFill/>
        </p:spPr>
        <p:txBody>
          <a:bodyPr wrap="none" rtlCol="0">
            <a:spAutoFit/>
          </a:bodyPr>
          <a:lstStyle/>
          <a:p>
            <a:r>
              <a:rPr kumimoji="1" lang="ja-JP" altLang="en-US" sz="1400">
                <a:latin typeface="Meiryo" panose="020B0604030504040204" pitchFamily="34" charset="-128"/>
                <a:ea typeface="Meiryo" panose="020B0604030504040204" pitchFamily="34" charset="-128"/>
              </a:rPr>
              <a:t>滋賀県高島市の「魚道」設置作業</a:t>
            </a:r>
          </a:p>
        </p:txBody>
      </p:sp>
      <p:sp>
        <p:nvSpPr>
          <p:cNvPr id="3" name="正方形/長方形 2">
            <a:extLst>
              <a:ext uri="{FF2B5EF4-FFF2-40B4-BE49-F238E27FC236}">
                <a16:creationId xmlns:a16="http://schemas.microsoft.com/office/drawing/2014/main" id="{53D56FD0-424E-F1DE-6EC8-CD1EC1419BCD}"/>
              </a:ext>
            </a:extLst>
          </p:cNvPr>
          <p:cNvSpPr/>
          <p:nvPr/>
        </p:nvSpPr>
        <p:spPr>
          <a:xfrm>
            <a:off x="370676" y="4075190"/>
            <a:ext cx="1184839" cy="79233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3200" b="1">
                <a:solidFill>
                  <a:schemeClr val="tx1"/>
                </a:solidFill>
                <a:latin typeface="Meiryo" panose="020B0604030504040204" pitchFamily="34" charset="-128"/>
                <a:ea typeface="Meiryo" panose="020B0604030504040204" pitchFamily="34" charset="-128"/>
                <a:cs typeface="Times New Roman" panose="02020603050405020304" pitchFamily="18" charset="0"/>
              </a:rPr>
              <a:t>魚道</a:t>
            </a:r>
            <a:endParaRPr kumimoji="1" lang="ja-JP" altLang="en-US" sz="3200" b="1">
              <a:solidFill>
                <a:schemeClr val="tx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531304C0-5F9F-9663-A36F-1CA832E15CE4}"/>
              </a:ext>
            </a:extLst>
          </p:cNvPr>
          <p:cNvSpPr txBox="1"/>
          <p:nvPr/>
        </p:nvSpPr>
        <p:spPr>
          <a:xfrm>
            <a:off x="5784154" y="2773964"/>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ぎょどう</a:t>
            </a:r>
          </a:p>
        </p:txBody>
      </p:sp>
      <p:sp>
        <p:nvSpPr>
          <p:cNvPr id="6" name="テキスト ボックス 5">
            <a:extLst>
              <a:ext uri="{FF2B5EF4-FFF2-40B4-BE49-F238E27FC236}">
                <a16:creationId xmlns:a16="http://schemas.microsoft.com/office/drawing/2014/main" id="{A8FB8C0A-9BA7-BF03-104F-988562C1FD4A}"/>
              </a:ext>
            </a:extLst>
          </p:cNvPr>
          <p:cNvSpPr txBox="1"/>
          <p:nvPr/>
        </p:nvSpPr>
        <p:spPr>
          <a:xfrm>
            <a:off x="562985" y="4112438"/>
            <a:ext cx="800219"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ぎょどう</a:t>
            </a:r>
          </a:p>
        </p:txBody>
      </p:sp>
      <p:sp>
        <p:nvSpPr>
          <p:cNvPr id="7" name="テキスト ボックス 6">
            <a:extLst>
              <a:ext uri="{FF2B5EF4-FFF2-40B4-BE49-F238E27FC236}">
                <a16:creationId xmlns:a16="http://schemas.microsoft.com/office/drawing/2014/main" id="{5A8FF524-4A2F-2439-8F38-F16D424D90C2}"/>
              </a:ext>
            </a:extLst>
          </p:cNvPr>
          <p:cNvSpPr txBox="1"/>
          <p:nvPr/>
        </p:nvSpPr>
        <p:spPr>
          <a:xfrm>
            <a:off x="319184" y="5102266"/>
            <a:ext cx="665567" cy="230832"/>
          </a:xfrm>
          <a:prstGeom prst="rect">
            <a:avLst/>
          </a:prstGeom>
          <a:noFill/>
        </p:spPr>
        <p:txBody>
          <a:bodyPr wrap="none" rtlCol="0">
            <a:spAutoFit/>
          </a:bodyPr>
          <a:lstStyle/>
          <a:p>
            <a:r>
              <a:rPr kumimoji="1" lang="ja-JP" altLang="en-US" sz="900" spc="-150">
                <a:latin typeface="Meiryo" panose="020B0604030504040204" pitchFamily="34" charset="-128"/>
                <a:ea typeface="Meiryo" panose="020B0604030504040204" pitchFamily="34" charset="-128"/>
              </a:rPr>
              <a:t>だんじょう</a:t>
            </a:r>
          </a:p>
        </p:txBody>
      </p:sp>
      <p:sp>
        <p:nvSpPr>
          <p:cNvPr id="8" name="コンテンツ プレースホルダー 6">
            <a:extLst>
              <a:ext uri="{FF2B5EF4-FFF2-40B4-BE49-F238E27FC236}">
                <a16:creationId xmlns:a16="http://schemas.microsoft.com/office/drawing/2014/main" id="{E33EE630-BB1C-615D-1595-C44F90C24F0F}"/>
              </a:ext>
            </a:extLst>
          </p:cNvPr>
          <p:cNvSpPr txBox="1">
            <a:spLocks/>
          </p:cNvSpPr>
          <p:nvPr/>
        </p:nvSpPr>
        <p:spPr>
          <a:xfrm>
            <a:off x="317817" y="1512202"/>
            <a:ext cx="4154171" cy="604203"/>
          </a:xfrm>
          <a:prstGeom prst="rect">
            <a:avLst/>
          </a:prstGeom>
          <a:solidFill>
            <a:srgbClr val="00B0F0"/>
          </a:solidFill>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000" b="1" kern="100">
                <a:solidFill>
                  <a:schemeClr val="bg1"/>
                </a:solidFill>
                <a:effectLst/>
                <a:cs typeface="Times New Roman" panose="02020603050405020304" pitchFamily="18" charset="0"/>
              </a:rPr>
              <a:t>琵琶湖につながる</a:t>
            </a:r>
            <a:r>
              <a:rPr lang="en-US" altLang="ja-JP" sz="2000" b="1" kern="100" dirty="0">
                <a:solidFill>
                  <a:schemeClr val="bg1"/>
                </a:solidFill>
                <a:effectLst/>
                <a:cs typeface="Times New Roman" panose="02020603050405020304" pitchFamily="18" charset="0"/>
              </a:rPr>
              <a:t>【</a:t>
            </a:r>
            <a:r>
              <a:rPr lang="ja-JP" altLang="en-US" sz="2000" b="1" kern="100">
                <a:solidFill>
                  <a:schemeClr val="bg1"/>
                </a:solidFill>
                <a:effectLst/>
                <a:cs typeface="Times New Roman" panose="02020603050405020304" pitchFamily="18" charset="0"/>
              </a:rPr>
              <a:t>田んぼ</a:t>
            </a:r>
            <a:r>
              <a:rPr lang="en-US" altLang="ja-JP" sz="2000" b="1" kern="100" dirty="0">
                <a:solidFill>
                  <a:schemeClr val="bg1"/>
                </a:solidFill>
                <a:effectLst/>
                <a:cs typeface="Times New Roman" panose="02020603050405020304" pitchFamily="18" charset="0"/>
              </a:rPr>
              <a:t>】</a:t>
            </a:r>
            <a:endParaRPr lang="ja-JP" altLang="ja-JP" sz="2000" b="1" kern="100">
              <a:solidFill>
                <a:schemeClr val="bg1"/>
              </a:solidFill>
              <a:effectLst/>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1C850E75-F366-7940-4525-EE2E5F44BC3C}"/>
              </a:ext>
            </a:extLst>
          </p:cNvPr>
          <p:cNvSpPr txBox="1"/>
          <p:nvPr/>
        </p:nvSpPr>
        <p:spPr>
          <a:xfrm>
            <a:off x="801175" y="1574945"/>
            <a:ext cx="761747" cy="230832"/>
          </a:xfrm>
          <a:prstGeom prst="rect">
            <a:avLst/>
          </a:prstGeom>
          <a:noFill/>
        </p:spPr>
        <p:txBody>
          <a:bodyPr wrap="none" rtlCol="0">
            <a:spAutoFit/>
          </a:bodyPr>
          <a:lstStyle/>
          <a:p>
            <a:r>
              <a:rPr kumimoji="1" lang="ja-JP" altLang="en-US" sz="900" spc="600">
                <a:solidFill>
                  <a:schemeClr val="bg1"/>
                </a:solidFill>
                <a:latin typeface="Meiryo" panose="020B0604030504040204" pitchFamily="34" charset="-128"/>
                <a:ea typeface="Meiryo" panose="020B0604030504040204" pitchFamily="34" charset="-128"/>
              </a:rPr>
              <a:t>びわこ</a:t>
            </a:r>
            <a:endParaRPr kumimoji="1" lang="ja-JP" altLang="en-US" sz="900" spc="600" dirty="0">
              <a:solidFill>
                <a:schemeClr val="bg1"/>
              </a:solidFill>
              <a:latin typeface="Meiryo" panose="020B0604030504040204" pitchFamily="34" charset="-128"/>
              <a:ea typeface="Meiryo" panose="020B0604030504040204" pitchFamily="34" charset="-128"/>
            </a:endParaRPr>
          </a:p>
        </p:txBody>
      </p:sp>
      <p:pic>
        <p:nvPicPr>
          <p:cNvPr id="17" name="図 16" descr="ダイアグラム&#10;&#10;自動的に生成された説明">
            <a:extLst>
              <a:ext uri="{FF2B5EF4-FFF2-40B4-BE49-F238E27FC236}">
                <a16:creationId xmlns:a16="http://schemas.microsoft.com/office/drawing/2014/main" id="{8F0AF2BC-9FA9-FD86-D230-B4EA369CA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1117" y="4201696"/>
            <a:ext cx="3395493" cy="1909965"/>
          </a:xfrm>
          <a:prstGeom prst="rect">
            <a:avLst/>
          </a:prstGeom>
        </p:spPr>
      </p:pic>
      <p:pic>
        <p:nvPicPr>
          <p:cNvPr id="22" name="図 21" descr="コンピュータ が含まれている画像&#10;&#10;自動的に生成された説明">
            <a:extLst>
              <a:ext uri="{FF2B5EF4-FFF2-40B4-BE49-F238E27FC236}">
                <a16:creationId xmlns:a16="http://schemas.microsoft.com/office/drawing/2014/main" id="{5E1B4E18-CFC3-1B0D-889E-B553061A22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2752" y="4201696"/>
            <a:ext cx="3395493" cy="1909965"/>
          </a:xfrm>
          <a:prstGeom prst="rect">
            <a:avLst/>
          </a:prstGeom>
        </p:spPr>
      </p:pic>
      <p:sp>
        <p:nvSpPr>
          <p:cNvPr id="23" name="テキスト ボックス 22">
            <a:extLst>
              <a:ext uri="{FF2B5EF4-FFF2-40B4-BE49-F238E27FC236}">
                <a16:creationId xmlns:a16="http://schemas.microsoft.com/office/drawing/2014/main" id="{DD6C235C-418D-374B-F7C3-D9BC8FBE9F11}"/>
              </a:ext>
            </a:extLst>
          </p:cNvPr>
          <p:cNvSpPr txBox="1"/>
          <p:nvPr/>
        </p:nvSpPr>
        <p:spPr>
          <a:xfrm>
            <a:off x="3155254" y="2227864"/>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さんらん</a:t>
            </a:r>
          </a:p>
        </p:txBody>
      </p:sp>
      <p:sp>
        <p:nvSpPr>
          <p:cNvPr id="24" name="テキスト ボックス 23">
            <a:extLst>
              <a:ext uri="{FF2B5EF4-FFF2-40B4-BE49-F238E27FC236}">
                <a16:creationId xmlns:a16="http://schemas.microsoft.com/office/drawing/2014/main" id="{2F23B4D1-33B5-6EFB-097A-5FA67EB5263C}"/>
              </a:ext>
            </a:extLst>
          </p:cNvPr>
          <p:cNvSpPr txBox="1"/>
          <p:nvPr/>
        </p:nvSpPr>
        <p:spPr>
          <a:xfrm>
            <a:off x="5580954" y="2227864"/>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もど</a:t>
            </a:r>
          </a:p>
        </p:txBody>
      </p:sp>
      <p:sp>
        <p:nvSpPr>
          <p:cNvPr id="25" name="テキスト ボックス 24">
            <a:extLst>
              <a:ext uri="{FF2B5EF4-FFF2-40B4-BE49-F238E27FC236}">
                <a16:creationId xmlns:a16="http://schemas.microsoft.com/office/drawing/2014/main" id="{20B2DE85-003E-FAEA-A2F8-E26AD60C56C5}"/>
              </a:ext>
            </a:extLst>
          </p:cNvPr>
          <p:cNvSpPr txBox="1"/>
          <p:nvPr/>
        </p:nvSpPr>
        <p:spPr>
          <a:xfrm>
            <a:off x="1328644" y="3089274"/>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つづ</a:t>
            </a:r>
          </a:p>
        </p:txBody>
      </p:sp>
      <p:sp>
        <p:nvSpPr>
          <p:cNvPr id="26" name="テキスト ボックス 25">
            <a:extLst>
              <a:ext uri="{FF2B5EF4-FFF2-40B4-BE49-F238E27FC236}">
                <a16:creationId xmlns:a16="http://schemas.microsoft.com/office/drawing/2014/main" id="{7F824629-676D-BE9C-3ED0-815958AB2F5D}"/>
              </a:ext>
            </a:extLst>
          </p:cNvPr>
          <p:cNvSpPr txBox="1"/>
          <p:nvPr/>
        </p:nvSpPr>
        <p:spPr>
          <a:xfrm>
            <a:off x="4174013" y="4793605"/>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かい</a:t>
            </a:r>
          </a:p>
        </p:txBody>
      </p:sp>
      <p:sp>
        <p:nvSpPr>
          <p:cNvPr id="27" name="テキスト ボックス 26">
            <a:extLst>
              <a:ext uri="{FF2B5EF4-FFF2-40B4-BE49-F238E27FC236}">
                <a16:creationId xmlns:a16="http://schemas.microsoft.com/office/drawing/2014/main" id="{71972627-EF89-C229-EF75-7D0F9EA287FC}"/>
              </a:ext>
            </a:extLst>
          </p:cNvPr>
          <p:cNvSpPr txBox="1"/>
          <p:nvPr/>
        </p:nvSpPr>
        <p:spPr>
          <a:xfrm>
            <a:off x="1995584" y="5102266"/>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せっち</a:t>
            </a:r>
          </a:p>
        </p:txBody>
      </p:sp>
      <p:sp>
        <p:nvSpPr>
          <p:cNvPr id="9" name="テキスト ボックス 8">
            <a:extLst>
              <a:ext uri="{FF2B5EF4-FFF2-40B4-BE49-F238E27FC236}">
                <a16:creationId xmlns:a16="http://schemas.microsoft.com/office/drawing/2014/main" id="{C6627F4A-DA6E-1872-735F-C938E8A5E9E9}"/>
              </a:ext>
            </a:extLst>
          </p:cNvPr>
          <p:cNvSpPr txBox="1"/>
          <p:nvPr/>
        </p:nvSpPr>
        <p:spPr>
          <a:xfrm>
            <a:off x="5128636" y="6127188"/>
            <a:ext cx="902811" cy="307777"/>
          </a:xfrm>
          <a:prstGeom prst="rect">
            <a:avLst/>
          </a:prstGeom>
          <a:noFill/>
        </p:spPr>
        <p:txBody>
          <a:bodyPr wrap="none" rtlCol="0">
            <a:spAutoFit/>
          </a:bodyPr>
          <a:lstStyle/>
          <a:p>
            <a:r>
              <a:rPr kumimoji="1" lang="ja-JP" altLang="en-US" sz="1400" b="1">
                <a:solidFill>
                  <a:srgbClr val="00B0F0"/>
                </a:solidFill>
                <a:latin typeface="Meiryo" panose="020B0604030504040204" pitchFamily="34" charset="-128"/>
                <a:ea typeface="Meiryo" panose="020B0604030504040204" pitchFamily="34" charset="-128"/>
              </a:rPr>
              <a:t>↙︎琵琶湖</a:t>
            </a:r>
          </a:p>
        </p:txBody>
      </p:sp>
      <p:sp>
        <p:nvSpPr>
          <p:cNvPr id="13" name="テキスト ボックス 12">
            <a:extLst>
              <a:ext uri="{FF2B5EF4-FFF2-40B4-BE49-F238E27FC236}">
                <a16:creationId xmlns:a16="http://schemas.microsoft.com/office/drawing/2014/main" id="{8FDEB55E-E6E0-2A47-1A9F-3222A8A7B6C5}"/>
              </a:ext>
            </a:extLst>
          </p:cNvPr>
          <p:cNvSpPr txBox="1"/>
          <p:nvPr/>
        </p:nvSpPr>
        <p:spPr>
          <a:xfrm>
            <a:off x="7443335" y="4465309"/>
            <a:ext cx="723275" cy="307777"/>
          </a:xfrm>
          <a:prstGeom prst="rect">
            <a:avLst/>
          </a:prstGeom>
          <a:noFill/>
        </p:spPr>
        <p:txBody>
          <a:bodyPr wrap="none" rtlCol="0">
            <a:spAutoFit/>
          </a:bodyPr>
          <a:lstStyle/>
          <a:p>
            <a:r>
              <a:rPr kumimoji="1" lang="ja-JP" altLang="en-US" sz="1400" b="1">
                <a:solidFill>
                  <a:schemeClr val="bg1"/>
                </a:solidFill>
                <a:latin typeface="Meiryo" panose="020B0604030504040204" pitchFamily="34" charset="-128"/>
                <a:ea typeface="Meiryo" panose="020B0604030504040204" pitchFamily="34" charset="-128"/>
              </a:rPr>
              <a:t>田んぼ</a:t>
            </a:r>
          </a:p>
        </p:txBody>
      </p:sp>
    </p:spTree>
    <p:extLst>
      <p:ext uri="{BB962C8B-B14F-4D97-AF65-F5344CB8AC3E}">
        <p14:creationId xmlns:p14="http://schemas.microsoft.com/office/powerpoint/2010/main" val="34580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EC5F5B-7359-C6EA-405B-163CE51AA56D}"/>
              </a:ext>
            </a:extLst>
          </p:cNvPr>
          <p:cNvSpPr>
            <a:spLocks noGrp="1"/>
          </p:cNvSpPr>
          <p:nvPr>
            <p:ph type="title"/>
          </p:nvPr>
        </p:nvSpPr>
        <p:spPr/>
        <p:txBody>
          <a:bodyPr/>
          <a:lstStyle/>
          <a:p>
            <a:r>
              <a:rPr kumimoji="1" lang="ja-JP" altLang="en-US"/>
              <a:t>湖を守るため</a:t>
            </a:r>
            <a:r>
              <a:rPr kumimoji="1" lang="ja-JP" altLang="en-US" dirty="0"/>
              <a:t>の植林活動</a:t>
            </a:r>
          </a:p>
        </p:txBody>
      </p:sp>
      <p:sp>
        <p:nvSpPr>
          <p:cNvPr id="4" name="スライド番号プレースホルダー 3">
            <a:extLst>
              <a:ext uri="{FF2B5EF4-FFF2-40B4-BE49-F238E27FC236}">
                <a16:creationId xmlns:a16="http://schemas.microsoft.com/office/drawing/2014/main" id="{01DD6AD7-4027-D314-FC35-8DDD51A753DD}"/>
              </a:ext>
            </a:extLst>
          </p:cNvPr>
          <p:cNvSpPr>
            <a:spLocks noGrp="1"/>
          </p:cNvSpPr>
          <p:nvPr>
            <p:ph type="sldNum" sz="quarter" idx="12"/>
          </p:nvPr>
        </p:nvSpPr>
        <p:spPr/>
        <p:txBody>
          <a:bodyPr/>
          <a:lstStyle/>
          <a:p>
            <a:fld id="{9072E400-20F7-6041-92A7-26D857824E29}" type="slidenum">
              <a:rPr kumimoji="1" lang="ja-JP" altLang="en-US" smtClean="0"/>
              <a:t>17</a:t>
            </a:fld>
            <a:endParaRPr kumimoji="1" lang="ja-JP" altLang="en-US"/>
          </a:p>
        </p:txBody>
      </p:sp>
      <p:pic>
        <p:nvPicPr>
          <p:cNvPr id="7" name="図 6" descr="森の中にいる動物&#10;&#10;低い精度で自動的に生成された説明">
            <a:extLst>
              <a:ext uri="{FF2B5EF4-FFF2-40B4-BE49-F238E27FC236}">
                <a16:creationId xmlns:a16="http://schemas.microsoft.com/office/drawing/2014/main" id="{522D1F82-C408-A6C1-2CDA-AA33B215A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2577" y="1070111"/>
            <a:ext cx="4402182" cy="2476228"/>
          </a:xfrm>
          <a:prstGeom prst="rect">
            <a:avLst/>
          </a:prstGeom>
        </p:spPr>
      </p:pic>
      <p:sp>
        <p:nvSpPr>
          <p:cNvPr id="8" name="正方形/長方形 7">
            <a:extLst>
              <a:ext uri="{FF2B5EF4-FFF2-40B4-BE49-F238E27FC236}">
                <a16:creationId xmlns:a16="http://schemas.microsoft.com/office/drawing/2014/main" id="{C7394E86-0A62-6151-590F-4E9A8BC3FFA8}"/>
              </a:ext>
            </a:extLst>
          </p:cNvPr>
          <p:cNvSpPr/>
          <p:nvPr/>
        </p:nvSpPr>
        <p:spPr>
          <a:xfrm>
            <a:off x="585771" y="2156200"/>
            <a:ext cx="6292493" cy="134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Bef>
                <a:spcPts val="500"/>
              </a:spcBef>
            </a:pPr>
            <a:r>
              <a:rPr kumimoji="1" lang="ja-JP" altLang="en-US" sz="1600" dirty="0">
                <a:solidFill>
                  <a:schemeClr val="tx1"/>
                </a:solidFill>
                <a:latin typeface="Meiryo" panose="020B0604030504040204" pitchFamily="34" charset="-128"/>
                <a:ea typeface="Meiryo" panose="020B0604030504040204" pitchFamily="34" charset="-128"/>
              </a:rPr>
              <a:t>周囲の森は雨水をたくわえて、栄養豊富な地下水を作ります</a:t>
            </a:r>
            <a:r>
              <a:rPr kumimoji="1" lang="ja-JP" altLang="en-US" sz="1600">
                <a:solidFill>
                  <a:schemeClr val="tx1"/>
                </a:solidFill>
                <a:latin typeface="Meiryo" panose="020B0604030504040204" pitchFamily="34" charset="-128"/>
                <a:ea typeface="Meiryo" panose="020B0604030504040204" pitchFamily="34" charset="-128"/>
              </a:rPr>
              <a:t>。地下水</a:t>
            </a:r>
            <a:r>
              <a:rPr kumimoji="1" lang="ja-JP" altLang="en-US" sz="1600" dirty="0">
                <a:solidFill>
                  <a:schemeClr val="tx1"/>
                </a:solidFill>
                <a:latin typeface="Meiryo" panose="020B0604030504040204" pitchFamily="34" charset="-128"/>
                <a:ea typeface="Meiryo" panose="020B0604030504040204" pitchFamily="34" charset="-128"/>
              </a:rPr>
              <a:t>は川を流れて琵琶湖に注ぎ、魚などを育てます。そこで、豊かな地下水を絶やさないように、漁師が中心となり地域の人々が</a:t>
            </a:r>
            <a:r>
              <a:rPr kumimoji="1" lang="ja-JP" altLang="en-US" sz="1600">
                <a:solidFill>
                  <a:schemeClr val="tx1"/>
                </a:solidFill>
                <a:latin typeface="Meiryo" panose="020B0604030504040204" pitchFamily="34" charset="-128"/>
                <a:ea typeface="Meiryo" panose="020B0604030504040204" pitchFamily="34" charset="-128"/>
              </a:rPr>
              <a:t>一緒になって</a:t>
            </a:r>
            <a:r>
              <a:rPr kumimoji="1" lang="ja-JP" altLang="en-US" sz="1600" dirty="0">
                <a:solidFill>
                  <a:schemeClr val="tx1"/>
                </a:solidFill>
                <a:latin typeface="Meiryo" panose="020B0604030504040204" pitchFamily="34" charset="-128"/>
                <a:ea typeface="Meiryo" panose="020B0604030504040204" pitchFamily="34" charset="-128"/>
              </a:rPr>
              <a:t>森を育てています。</a:t>
            </a:r>
          </a:p>
        </p:txBody>
      </p:sp>
      <p:pic>
        <p:nvPicPr>
          <p:cNvPr id="12" name="図 11" descr="草の上を歩いている人たち&#10;&#10;中程度の精度で自動的に生成された説明">
            <a:extLst>
              <a:ext uri="{FF2B5EF4-FFF2-40B4-BE49-F238E27FC236}">
                <a16:creationId xmlns:a16="http://schemas.microsoft.com/office/drawing/2014/main" id="{BA763F5F-1933-7339-F179-F7DAD7C90F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40348" y="3631349"/>
            <a:ext cx="2909455" cy="2081525"/>
          </a:xfrm>
          <a:prstGeom prst="rect">
            <a:avLst/>
          </a:prstGeom>
        </p:spPr>
      </p:pic>
      <p:pic>
        <p:nvPicPr>
          <p:cNvPr id="14" name="図 13" descr="森の中で草を食べている&#10;&#10;中程度の精度で自動的に生成された説明">
            <a:extLst>
              <a:ext uri="{FF2B5EF4-FFF2-40B4-BE49-F238E27FC236}">
                <a16:creationId xmlns:a16="http://schemas.microsoft.com/office/drawing/2014/main" id="{0B623A8D-BD51-BFB7-B2C3-F1BEF5B3C4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5599" y="3631349"/>
            <a:ext cx="3700487" cy="2081524"/>
          </a:xfrm>
          <a:prstGeom prst="rect">
            <a:avLst/>
          </a:prstGeom>
        </p:spPr>
      </p:pic>
      <p:sp>
        <p:nvSpPr>
          <p:cNvPr id="15" name="正方形/長方形 14">
            <a:extLst>
              <a:ext uri="{FF2B5EF4-FFF2-40B4-BE49-F238E27FC236}">
                <a16:creationId xmlns:a16="http://schemas.microsoft.com/office/drawing/2014/main" id="{599A558D-914F-6EF4-5F25-2F3D7C347CF0}"/>
              </a:ext>
            </a:extLst>
          </p:cNvPr>
          <p:cNvSpPr/>
          <p:nvPr/>
        </p:nvSpPr>
        <p:spPr>
          <a:xfrm>
            <a:off x="2802725" y="5818283"/>
            <a:ext cx="751755" cy="3893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r>
              <a:rPr kumimoji="1" lang="ja-JP" altLang="en-US" sz="1400">
                <a:solidFill>
                  <a:schemeClr val="tx1"/>
                </a:solidFill>
                <a:latin typeface="Meiryo" panose="020B0604030504040204" pitchFamily="34" charset="-128"/>
                <a:ea typeface="Meiryo" panose="020B0604030504040204" pitchFamily="34" charset="-128"/>
              </a:rPr>
              <a:t>植林：</a:t>
            </a:r>
            <a:endParaRPr kumimoji="1" lang="ja-JP" altLang="en-US" sz="1400" dirty="0">
              <a:solidFill>
                <a:schemeClr val="tx1"/>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643BE4FD-C511-1773-FC33-8B743EDFD013}"/>
              </a:ext>
            </a:extLst>
          </p:cNvPr>
          <p:cNvSpPr/>
          <p:nvPr/>
        </p:nvSpPr>
        <p:spPr>
          <a:xfrm>
            <a:off x="6472704" y="5792014"/>
            <a:ext cx="2466275" cy="41563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r>
              <a:rPr kumimoji="1" lang="ja-JP" altLang="en-US" sz="1400">
                <a:solidFill>
                  <a:schemeClr val="tx1"/>
                </a:solidFill>
                <a:latin typeface="Meiryo" panose="020B0604030504040204" pitchFamily="34" charset="-128"/>
                <a:ea typeface="Meiryo" panose="020B0604030504040204" pitchFamily="34" charset="-128"/>
              </a:rPr>
              <a:t>植えた苗木が成長した様子</a:t>
            </a:r>
            <a:endParaRPr kumimoji="1" lang="ja-JP" altLang="en-US" sz="1400" dirty="0">
              <a:solidFill>
                <a:schemeClr val="tx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A4467942-7F65-02C9-D783-AC62D93D8A59}"/>
              </a:ext>
            </a:extLst>
          </p:cNvPr>
          <p:cNvSpPr/>
          <p:nvPr/>
        </p:nvSpPr>
        <p:spPr>
          <a:xfrm>
            <a:off x="3389324" y="5804428"/>
            <a:ext cx="2466275" cy="60420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r>
              <a:rPr kumimoji="1" lang="ja-JP" altLang="en-US" sz="1400">
                <a:solidFill>
                  <a:schemeClr val="tx1"/>
                </a:solidFill>
                <a:latin typeface="Meiryo" panose="020B0604030504040204" pitchFamily="34" charset="-128"/>
                <a:ea typeface="Meiryo" panose="020B0604030504040204" pitchFamily="34" charset="-128"/>
              </a:rPr>
              <a:t>コナラなど</a:t>
            </a:r>
            <a:r>
              <a:rPr lang="ja-JP" altLang="en-US" sz="1400">
                <a:solidFill>
                  <a:schemeClr val="tx1"/>
                </a:solidFill>
                <a:latin typeface="Meiryo" panose="020B0604030504040204" pitchFamily="34" charset="-128"/>
                <a:ea typeface="Meiryo" panose="020B0604030504040204" pitchFamily="34" charset="-128"/>
              </a:rPr>
              <a:t>の</a:t>
            </a:r>
            <a:r>
              <a:rPr kumimoji="1" lang="ja-JP" altLang="en-US" sz="1400">
                <a:solidFill>
                  <a:schemeClr val="tx1"/>
                </a:solidFill>
                <a:latin typeface="Meiryo" panose="020B0604030504040204" pitchFamily="34" charset="-128"/>
                <a:ea typeface="Meiryo" panose="020B0604030504040204" pitchFamily="34" charset="-128"/>
              </a:rPr>
              <a:t>広葉樹を植える取組を行っている</a:t>
            </a:r>
            <a:endParaRPr kumimoji="1" lang="ja-JP" altLang="en-US" sz="1400" dirty="0">
              <a:solidFill>
                <a:schemeClr val="tx1"/>
              </a:solidFill>
              <a:latin typeface="Meiryo" panose="020B0604030504040204" pitchFamily="34" charset="-128"/>
              <a:ea typeface="Meiryo" panose="020B0604030504040204" pitchFamily="34" charset="-128"/>
            </a:endParaRPr>
          </a:p>
        </p:txBody>
      </p:sp>
      <p:sp>
        <p:nvSpPr>
          <p:cNvPr id="11" name="コンテンツ プレースホルダー 6">
            <a:extLst>
              <a:ext uri="{FF2B5EF4-FFF2-40B4-BE49-F238E27FC236}">
                <a16:creationId xmlns:a16="http://schemas.microsoft.com/office/drawing/2014/main" id="{06A98EE5-BBA9-7637-8BD2-C4F2F428D0A0}"/>
              </a:ext>
            </a:extLst>
          </p:cNvPr>
          <p:cNvSpPr txBox="1">
            <a:spLocks/>
          </p:cNvSpPr>
          <p:nvPr/>
        </p:nvSpPr>
        <p:spPr>
          <a:xfrm>
            <a:off x="697241" y="1475872"/>
            <a:ext cx="3300127" cy="469736"/>
          </a:xfrm>
          <a:prstGeom prst="rect">
            <a:avLst/>
          </a:prstGeom>
          <a:solidFill>
            <a:srgbClr val="00B0F0"/>
          </a:solidFill>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ja-JP" sz="2000" b="1">
                <a:solidFill>
                  <a:schemeClr val="bg1"/>
                </a:solidFill>
                <a:effectLst/>
                <a:cs typeface="Times New Roman" panose="02020603050405020304" pitchFamily="18" charset="0"/>
              </a:rPr>
              <a:t>森</a:t>
            </a:r>
            <a:r>
              <a:rPr lang="ja-JP" altLang="en-US" sz="2000" b="1">
                <a:solidFill>
                  <a:schemeClr val="bg1"/>
                </a:solidFill>
                <a:effectLst/>
                <a:cs typeface="Times New Roman" panose="02020603050405020304" pitchFamily="18" charset="0"/>
              </a:rPr>
              <a:t>を育て</a:t>
            </a:r>
            <a:r>
              <a:rPr lang="ja-JP" altLang="ja-JP" sz="2000" b="1">
                <a:solidFill>
                  <a:schemeClr val="bg1"/>
                </a:solidFill>
                <a:effectLst/>
                <a:cs typeface="Times New Roman" panose="02020603050405020304" pitchFamily="18" charset="0"/>
              </a:rPr>
              <a:t>る取組</a:t>
            </a:r>
            <a:r>
              <a:rPr lang="ja-JP" altLang="ja-JP" sz="2000" b="1">
                <a:solidFill>
                  <a:schemeClr val="bg1"/>
                </a:solidFill>
                <a:effectLst/>
              </a:rPr>
              <a:t> </a:t>
            </a:r>
            <a:endParaRPr lang="ja-JP" altLang="ja-JP" sz="2000" b="1" kern="100" dirty="0">
              <a:solidFill>
                <a:schemeClr val="bg1"/>
              </a:solidFill>
              <a:effectLst/>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7ED47162-97F8-06E4-9431-815BAC1A7E1D}"/>
              </a:ext>
            </a:extLst>
          </p:cNvPr>
          <p:cNvSpPr txBox="1"/>
          <p:nvPr/>
        </p:nvSpPr>
        <p:spPr>
          <a:xfrm>
            <a:off x="2089110" y="2435891"/>
            <a:ext cx="646331" cy="230832"/>
          </a:xfrm>
          <a:prstGeom prst="rect">
            <a:avLst/>
          </a:prstGeom>
          <a:noFill/>
        </p:spPr>
        <p:txBody>
          <a:bodyPr wrap="none" rtlCol="0">
            <a:spAutoFit/>
          </a:bodyPr>
          <a:lstStyle/>
          <a:p>
            <a:r>
              <a:rPr kumimoji="1" lang="ja-JP" altLang="en-US" sz="900" spc="300">
                <a:latin typeface="Meiryo" panose="020B0604030504040204" pitchFamily="34" charset="-128"/>
                <a:ea typeface="Meiryo" panose="020B0604030504040204" pitchFamily="34" charset="-128"/>
              </a:rPr>
              <a:t>びわこ</a:t>
            </a:r>
            <a:endParaRPr kumimoji="1" lang="ja-JP" altLang="en-US" sz="900" spc="3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F9ADEC72-02B6-F5FA-5D4C-9DE7C314D971}"/>
              </a:ext>
            </a:extLst>
          </p:cNvPr>
          <p:cNvSpPr txBox="1"/>
          <p:nvPr/>
        </p:nvSpPr>
        <p:spPr>
          <a:xfrm>
            <a:off x="3435310" y="2067591"/>
            <a:ext cx="992579"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えいようほうふ</a:t>
            </a:r>
            <a:endParaRPr kumimoji="1" lang="ja-JP" altLang="en-US" sz="900"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855E56D6-F50D-66BE-95B0-A87DD256CF94}"/>
              </a:ext>
            </a:extLst>
          </p:cNvPr>
          <p:cNvSpPr txBox="1"/>
          <p:nvPr/>
        </p:nvSpPr>
        <p:spPr>
          <a:xfrm>
            <a:off x="6076910" y="2423191"/>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ゆた</a:t>
            </a:r>
            <a:endParaRPr kumimoji="1" lang="ja-JP" altLang="en-US" sz="900" dirty="0">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21721B1A-04A9-7A24-0CD3-A412D267FF0A}"/>
              </a:ext>
            </a:extLst>
          </p:cNvPr>
          <p:cNvSpPr txBox="1"/>
          <p:nvPr/>
        </p:nvSpPr>
        <p:spPr>
          <a:xfrm>
            <a:off x="1454110" y="2740691"/>
            <a:ext cx="300082"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た</a:t>
            </a:r>
            <a:endParaRPr kumimoji="1" lang="ja-JP" altLang="en-US" sz="900" dirty="0">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792709C6-C276-EC56-EC21-75265915CE3C}"/>
              </a:ext>
            </a:extLst>
          </p:cNvPr>
          <p:cNvSpPr txBox="1"/>
          <p:nvPr/>
        </p:nvSpPr>
        <p:spPr>
          <a:xfrm>
            <a:off x="3206710" y="2740691"/>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りょうし</a:t>
            </a:r>
            <a:endParaRPr kumimoji="1" lang="ja-JP" altLang="en-US" sz="900" dirty="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04294735-136B-6B31-D872-FFC5AEB4D7A8}"/>
              </a:ext>
            </a:extLst>
          </p:cNvPr>
          <p:cNvSpPr txBox="1"/>
          <p:nvPr/>
        </p:nvSpPr>
        <p:spPr>
          <a:xfrm>
            <a:off x="4883110" y="2740691"/>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ちいき</a:t>
            </a:r>
            <a:endParaRPr kumimoji="1" lang="ja-JP" altLang="en-US" sz="900" dirty="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30473717-8394-32EC-1FD9-2A5A7EBB2169}"/>
              </a:ext>
            </a:extLst>
          </p:cNvPr>
          <p:cNvSpPr txBox="1"/>
          <p:nvPr/>
        </p:nvSpPr>
        <p:spPr>
          <a:xfrm>
            <a:off x="6051510" y="2740691"/>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いっしょ</a:t>
            </a:r>
            <a:endParaRPr kumimoji="1" lang="ja-JP" altLang="en-US" sz="9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B62D3387-29A8-4970-A0BC-D8943A2DB1A4}"/>
              </a:ext>
            </a:extLst>
          </p:cNvPr>
          <p:cNvSpPr txBox="1"/>
          <p:nvPr/>
        </p:nvSpPr>
        <p:spPr>
          <a:xfrm>
            <a:off x="4783262" y="5725629"/>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じゅ</a:t>
            </a:r>
            <a:endParaRPr kumimoji="1" lang="ja-JP" altLang="en-US" sz="9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C207DFB1-1143-D8D4-3B7A-E50EE8F835B7}"/>
              </a:ext>
            </a:extLst>
          </p:cNvPr>
          <p:cNvSpPr txBox="1"/>
          <p:nvPr/>
        </p:nvSpPr>
        <p:spPr>
          <a:xfrm>
            <a:off x="6990435" y="5725629"/>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なえぎ</a:t>
            </a:r>
            <a:endParaRPr kumimoji="1" lang="ja-JP" altLang="en-US" sz="900" dirty="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9AA8F0D8-C65A-0340-5F9B-FAFC60141B32}"/>
              </a:ext>
            </a:extLst>
          </p:cNvPr>
          <p:cNvSpPr txBox="1"/>
          <p:nvPr/>
        </p:nvSpPr>
        <p:spPr>
          <a:xfrm>
            <a:off x="7494934" y="5725629"/>
            <a:ext cx="665567" cy="230832"/>
          </a:xfrm>
          <a:prstGeom prst="rect">
            <a:avLst/>
          </a:prstGeom>
          <a:noFill/>
        </p:spPr>
        <p:txBody>
          <a:bodyPr wrap="none" rtlCol="0">
            <a:spAutoFit/>
          </a:bodyPr>
          <a:lstStyle/>
          <a:p>
            <a:r>
              <a:rPr kumimoji="1" lang="ja-JP" altLang="en-US" sz="900" spc="-150">
                <a:latin typeface="Meiryo" panose="020B0604030504040204" pitchFamily="34" charset="-128"/>
                <a:ea typeface="Meiryo" panose="020B0604030504040204" pitchFamily="34" charset="-128"/>
              </a:rPr>
              <a:t>せいちょう</a:t>
            </a:r>
            <a:endParaRPr kumimoji="1" lang="ja-JP" altLang="en-US" sz="900" spc="-15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3115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3AD616-C66E-C2E4-8577-4D271C5EC5B3}"/>
              </a:ext>
            </a:extLst>
          </p:cNvPr>
          <p:cNvSpPr>
            <a:spLocks noGrp="1"/>
          </p:cNvSpPr>
          <p:nvPr>
            <p:ph type="title"/>
          </p:nvPr>
        </p:nvSpPr>
        <p:spPr>
          <a:xfrm>
            <a:off x="120869" y="241577"/>
            <a:ext cx="11950262" cy="604203"/>
          </a:xfrm>
        </p:spPr>
        <p:txBody>
          <a:bodyPr/>
          <a:lstStyle/>
          <a:p>
            <a:r>
              <a:rPr kumimoji="1" lang="ja-JP" altLang="en-US" dirty="0"/>
              <a:t>琵琶湖地域の食文化　ふなずし</a:t>
            </a:r>
          </a:p>
        </p:txBody>
      </p:sp>
      <p:sp>
        <p:nvSpPr>
          <p:cNvPr id="4" name="スライド番号プレースホルダー 3">
            <a:extLst>
              <a:ext uri="{FF2B5EF4-FFF2-40B4-BE49-F238E27FC236}">
                <a16:creationId xmlns:a16="http://schemas.microsoft.com/office/drawing/2014/main" id="{A2CA76D4-CB6C-04C3-4865-422CBFF2EAB3}"/>
              </a:ext>
            </a:extLst>
          </p:cNvPr>
          <p:cNvSpPr>
            <a:spLocks noGrp="1"/>
          </p:cNvSpPr>
          <p:nvPr>
            <p:ph type="sldNum" sz="quarter" idx="12"/>
          </p:nvPr>
        </p:nvSpPr>
        <p:spPr/>
        <p:txBody>
          <a:bodyPr/>
          <a:lstStyle/>
          <a:p>
            <a:fld id="{9072E400-20F7-6041-92A7-26D857824E29}" type="slidenum">
              <a:rPr kumimoji="1" lang="ja-JP" altLang="en-US" smtClean="0"/>
              <a:t>18</a:t>
            </a:fld>
            <a:endParaRPr kumimoji="1" lang="ja-JP" altLang="en-US"/>
          </a:p>
        </p:txBody>
      </p:sp>
      <p:sp>
        <p:nvSpPr>
          <p:cNvPr id="5" name="正方形/長方形 4">
            <a:extLst>
              <a:ext uri="{FF2B5EF4-FFF2-40B4-BE49-F238E27FC236}">
                <a16:creationId xmlns:a16="http://schemas.microsoft.com/office/drawing/2014/main" id="{13EF651A-8EC3-BBE8-1B56-DB9F6E66C2F1}"/>
              </a:ext>
            </a:extLst>
          </p:cNvPr>
          <p:cNvSpPr/>
          <p:nvPr/>
        </p:nvSpPr>
        <p:spPr>
          <a:xfrm>
            <a:off x="536918" y="2224142"/>
            <a:ext cx="5160498" cy="309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Bef>
                <a:spcPts val="500"/>
              </a:spcBef>
            </a:pPr>
            <a:r>
              <a:rPr kumimoji="1" lang="ja-JP" altLang="en-US">
                <a:solidFill>
                  <a:schemeClr val="tx1"/>
                </a:solidFill>
                <a:latin typeface="Meiryo" panose="020B0604030504040204" pitchFamily="34" charset="-128"/>
                <a:ea typeface="Meiryo" panose="020B0604030504040204" pitchFamily="34" charset="-128"/>
              </a:rPr>
              <a:t>湖と</a:t>
            </a:r>
            <a:r>
              <a:rPr kumimoji="1" lang="ja-JP" altLang="en-US" dirty="0">
                <a:solidFill>
                  <a:schemeClr val="tx1"/>
                </a:solidFill>
                <a:latin typeface="Meiryo" panose="020B0604030504040204" pitchFamily="34" charset="-128"/>
                <a:ea typeface="Meiryo" panose="020B0604030504040204" pitchFamily="34" charset="-128"/>
              </a:rPr>
              <a:t>田んぼ</a:t>
            </a:r>
            <a:r>
              <a:rPr kumimoji="1" lang="ja-JP" altLang="en-US">
                <a:solidFill>
                  <a:schemeClr val="tx1"/>
                </a:solidFill>
                <a:latin typeface="Meiryo" panose="020B0604030504040204" pitchFamily="34" charset="-128"/>
                <a:ea typeface="Meiryo" panose="020B0604030504040204" pitchFamily="34" charset="-128"/>
              </a:rPr>
              <a:t>と森が</a:t>
            </a:r>
            <a:r>
              <a:rPr kumimoji="1" lang="ja-JP" altLang="en-US" dirty="0">
                <a:solidFill>
                  <a:schemeClr val="tx1"/>
                </a:solidFill>
                <a:latin typeface="Meiryo" panose="020B0604030504040204" pitchFamily="34" charset="-128"/>
                <a:ea typeface="Meiryo" panose="020B0604030504040204" pitchFamily="34" charset="-128"/>
              </a:rPr>
              <a:t>関係しあう琵琶湖</a:t>
            </a:r>
            <a:r>
              <a:rPr kumimoji="1" lang="ja-JP" altLang="en-US">
                <a:solidFill>
                  <a:schemeClr val="tx1"/>
                </a:solidFill>
                <a:latin typeface="Meiryo" panose="020B0604030504040204" pitchFamily="34" charset="-128"/>
                <a:ea typeface="Meiryo" panose="020B0604030504040204" pitchFamily="34" charset="-128"/>
              </a:rPr>
              <a:t>地域では</a:t>
            </a:r>
            <a:r>
              <a:rPr kumimoji="1" lang="ja-JP" altLang="en-US" dirty="0">
                <a:solidFill>
                  <a:schemeClr val="tx1"/>
                </a:solidFill>
                <a:latin typeface="Meiryo" panose="020B0604030504040204" pitchFamily="34" charset="-128"/>
                <a:ea typeface="Meiryo" panose="020B0604030504040204" pitchFamily="34" charset="-128"/>
              </a:rPr>
              <a:t>、特徴的な食文化も受けついでいます。「ふなずし」は、琵琶湖でとれた二ゴロブナを米に漬けこんで発酵させる、滋賀県の伝統食です。</a:t>
            </a:r>
          </a:p>
          <a:p>
            <a:pPr>
              <a:lnSpc>
                <a:spcPct val="130000"/>
              </a:lnSpc>
              <a:spcBef>
                <a:spcPts val="500"/>
              </a:spcBef>
            </a:pPr>
            <a:endParaRPr lang="en-US" altLang="ja-JP" dirty="0">
              <a:solidFill>
                <a:schemeClr val="tx1"/>
              </a:solidFill>
              <a:latin typeface="Meiryo" panose="020B0604030504040204" pitchFamily="34" charset="-128"/>
              <a:ea typeface="Meiryo" panose="020B0604030504040204" pitchFamily="34" charset="-128"/>
            </a:endParaRPr>
          </a:p>
          <a:p>
            <a:pPr>
              <a:lnSpc>
                <a:spcPct val="130000"/>
              </a:lnSpc>
              <a:spcBef>
                <a:spcPts val="500"/>
              </a:spcBef>
            </a:pPr>
            <a:r>
              <a:rPr kumimoji="1" lang="ja-JP" altLang="en-US" dirty="0">
                <a:solidFill>
                  <a:schemeClr val="tx1"/>
                </a:solidFill>
                <a:latin typeface="Meiryo" panose="020B0604030504040204" pitchFamily="34" charset="-128"/>
                <a:ea typeface="Meiryo" panose="020B0604030504040204" pitchFamily="34" charset="-128"/>
              </a:rPr>
              <a:t>貴重な保存食になるほか、来客をもてなすごちそうや祭礼のお供えとして作られてきました。</a:t>
            </a:r>
          </a:p>
        </p:txBody>
      </p:sp>
      <p:sp>
        <p:nvSpPr>
          <p:cNvPr id="3" name="テキスト ボックス 2">
            <a:extLst>
              <a:ext uri="{FF2B5EF4-FFF2-40B4-BE49-F238E27FC236}">
                <a16:creationId xmlns:a16="http://schemas.microsoft.com/office/drawing/2014/main" id="{D1A7D88A-E0FB-A916-B323-67ACE33F4C27}"/>
              </a:ext>
            </a:extLst>
          </p:cNvPr>
          <p:cNvSpPr txBox="1"/>
          <p:nvPr/>
        </p:nvSpPr>
        <p:spPr>
          <a:xfrm>
            <a:off x="1323083" y="118466"/>
            <a:ext cx="766557" cy="246221"/>
          </a:xfrm>
          <a:prstGeom prst="rect">
            <a:avLst/>
          </a:prstGeom>
          <a:noFill/>
        </p:spPr>
        <p:txBody>
          <a:bodyPr wrap="none" rtlCol="0">
            <a:spAutoFit/>
          </a:bodyPr>
          <a:lstStyle/>
          <a:p>
            <a:r>
              <a:rPr kumimoji="1" lang="ja-JP" altLang="en-US" sz="1000" spc="300">
                <a:latin typeface="Meiryo" panose="020B0604030504040204" pitchFamily="34" charset="-128"/>
                <a:ea typeface="Meiryo" panose="020B0604030504040204" pitchFamily="34" charset="-128"/>
              </a:rPr>
              <a:t>ち</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いき</a:t>
            </a:r>
            <a:endParaRPr kumimoji="1" lang="ja-JP" altLang="en-US" sz="1000" spc="300"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360E02C8-CA3F-CB3B-FC5F-2035C23D5544}"/>
              </a:ext>
            </a:extLst>
          </p:cNvPr>
          <p:cNvSpPr txBox="1"/>
          <p:nvPr/>
        </p:nvSpPr>
        <p:spPr>
          <a:xfrm>
            <a:off x="244505" y="118466"/>
            <a:ext cx="1040670" cy="246221"/>
          </a:xfrm>
          <a:prstGeom prst="rect">
            <a:avLst/>
          </a:prstGeom>
          <a:noFill/>
        </p:spPr>
        <p:txBody>
          <a:bodyPr wrap="none" rtlCol="0">
            <a:spAutoFit/>
          </a:bodyPr>
          <a:lstStyle/>
          <a:p>
            <a:r>
              <a:rPr kumimoji="1" lang="ja-JP" altLang="en-US" sz="1000" spc="600">
                <a:latin typeface="Meiryo" panose="020B0604030504040204" pitchFamily="34" charset="-128"/>
                <a:ea typeface="Meiryo" panose="020B0604030504040204" pitchFamily="34" charset="-128"/>
              </a:rPr>
              <a:t>び</a:t>
            </a:r>
            <a:r>
              <a:rPr kumimoji="1" lang="en-US" altLang="ja-JP" sz="1000" spc="600" dirty="0">
                <a:latin typeface="Meiryo" panose="020B0604030504040204" pitchFamily="34" charset="-128"/>
                <a:ea typeface="Meiryo" panose="020B0604030504040204" pitchFamily="34" charset="-128"/>
              </a:rPr>
              <a:t> </a:t>
            </a:r>
            <a:r>
              <a:rPr kumimoji="1" lang="ja-JP" altLang="en-US" sz="1000" spc="600">
                <a:latin typeface="Meiryo" panose="020B0604030504040204" pitchFamily="34" charset="-128"/>
                <a:ea typeface="Meiryo" panose="020B0604030504040204" pitchFamily="34" charset="-128"/>
              </a:rPr>
              <a:t>わ</a:t>
            </a:r>
            <a:r>
              <a:rPr kumimoji="1" lang="en-US" altLang="ja-JP" sz="1000" spc="600" dirty="0">
                <a:latin typeface="Meiryo" panose="020B0604030504040204" pitchFamily="34" charset="-128"/>
                <a:ea typeface="Meiryo" panose="020B0604030504040204" pitchFamily="34" charset="-128"/>
              </a:rPr>
              <a:t> </a:t>
            </a:r>
            <a:r>
              <a:rPr kumimoji="1" lang="ja-JP" altLang="en-US" sz="1000" spc="600">
                <a:latin typeface="Meiryo" panose="020B0604030504040204" pitchFamily="34" charset="-128"/>
                <a:ea typeface="Meiryo" panose="020B0604030504040204" pitchFamily="34" charset="-128"/>
              </a:rPr>
              <a:t>こ</a:t>
            </a:r>
            <a:endParaRPr kumimoji="1" lang="ja-JP" altLang="en-US" sz="1000" spc="600" dirty="0">
              <a:latin typeface="Meiryo" panose="020B0604030504040204" pitchFamily="34" charset="-128"/>
              <a:ea typeface="Meiryo" panose="020B0604030504040204" pitchFamily="34" charset="-128"/>
            </a:endParaRPr>
          </a:p>
        </p:txBody>
      </p:sp>
      <p:pic>
        <p:nvPicPr>
          <p:cNvPr id="9" name="図 8" descr="机の上にあるケーキ&#10;&#10;中程度の精度で自動的に生成された説明">
            <a:extLst>
              <a:ext uri="{FF2B5EF4-FFF2-40B4-BE49-F238E27FC236}">
                <a16:creationId xmlns:a16="http://schemas.microsoft.com/office/drawing/2014/main" id="{47E0F69F-89DA-2CC6-4461-8285570C83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3487" y="1771076"/>
            <a:ext cx="5731595" cy="3796503"/>
          </a:xfrm>
          <a:prstGeom prst="rect">
            <a:avLst/>
          </a:prstGeom>
        </p:spPr>
      </p:pic>
      <p:sp>
        <p:nvSpPr>
          <p:cNvPr id="10" name="テキスト ボックス 9">
            <a:extLst>
              <a:ext uri="{FF2B5EF4-FFF2-40B4-BE49-F238E27FC236}">
                <a16:creationId xmlns:a16="http://schemas.microsoft.com/office/drawing/2014/main" id="{77FBE817-7FC9-8268-7D2A-6BA2B1588DFA}"/>
              </a:ext>
            </a:extLst>
          </p:cNvPr>
          <p:cNvSpPr txBox="1"/>
          <p:nvPr/>
        </p:nvSpPr>
        <p:spPr>
          <a:xfrm>
            <a:off x="2368510" y="2334291"/>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かんけい</a:t>
            </a:r>
            <a:endParaRPr kumimoji="1" lang="ja-JP" altLang="en-US" sz="900" dirty="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1C664988-EE33-381B-230F-E84D0F6B7A3B}"/>
              </a:ext>
            </a:extLst>
          </p:cNvPr>
          <p:cNvSpPr txBox="1"/>
          <p:nvPr/>
        </p:nvSpPr>
        <p:spPr>
          <a:xfrm>
            <a:off x="539710" y="2715291"/>
            <a:ext cx="857927" cy="230832"/>
          </a:xfrm>
          <a:prstGeom prst="rect">
            <a:avLst/>
          </a:prstGeom>
          <a:noFill/>
        </p:spPr>
        <p:txBody>
          <a:bodyPr wrap="none" rtlCol="0">
            <a:spAutoFit/>
          </a:bodyPr>
          <a:lstStyle/>
          <a:p>
            <a:r>
              <a:rPr kumimoji="1" lang="ja-JP" altLang="en-US" sz="900" spc="-150">
                <a:latin typeface="Meiryo" panose="020B0604030504040204" pitchFamily="34" charset="-128"/>
                <a:ea typeface="Meiryo" panose="020B0604030504040204" pitchFamily="34" charset="-128"/>
              </a:rPr>
              <a:t>とくちょうてき</a:t>
            </a:r>
            <a:endParaRPr kumimoji="1" lang="ja-JP" altLang="en-US" sz="900" spc="-150" dirty="0">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289196AD-3AF4-8E24-645E-08DA60AFBBBC}"/>
              </a:ext>
            </a:extLst>
          </p:cNvPr>
          <p:cNvSpPr txBox="1"/>
          <p:nvPr/>
        </p:nvSpPr>
        <p:spPr>
          <a:xfrm>
            <a:off x="4944420" y="3079211"/>
            <a:ext cx="300082"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つ</a:t>
            </a:r>
            <a:endParaRPr kumimoji="1" lang="ja-JP" altLang="en-US" sz="900" dirty="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46017FD9-60DC-60DF-1007-6BA3091587CA}"/>
              </a:ext>
            </a:extLst>
          </p:cNvPr>
          <p:cNvSpPr txBox="1"/>
          <p:nvPr/>
        </p:nvSpPr>
        <p:spPr>
          <a:xfrm>
            <a:off x="1212810" y="3426491"/>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はっこう</a:t>
            </a:r>
            <a:endParaRPr kumimoji="1" lang="ja-JP" altLang="en-US" sz="900" dirty="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545E294B-5C76-8CAE-649A-CDF41CE830BF}"/>
              </a:ext>
            </a:extLst>
          </p:cNvPr>
          <p:cNvSpPr txBox="1"/>
          <p:nvPr/>
        </p:nvSpPr>
        <p:spPr>
          <a:xfrm>
            <a:off x="3448010" y="3426491"/>
            <a:ext cx="992579"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でんとうしょく</a:t>
            </a:r>
            <a:endParaRPr kumimoji="1" lang="ja-JP" altLang="en-US" sz="900"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82F59912-A054-13BF-64F4-C1CE2C87F48C}"/>
              </a:ext>
            </a:extLst>
          </p:cNvPr>
          <p:cNvSpPr txBox="1"/>
          <p:nvPr/>
        </p:nvSpPr>
        <p:spPr>
          <a:xfrm>
            <a:off x="552410" y="4251991"/>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きちょう</a:t>
            </a:r>
            <a:endParaRPr kumimoji="1" lang="ja-JP" altLang="en-US" sz="900" dirty="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C6888AFF-E724-20C5-39F4-BBA06D656A6F}"/>
              </a:ext>
            </a:extLst>
          </p:cNvPr>
          <p:cNvSpPr txBox="1"/>
          <p:nvPr/>
        </p:nvSpPr>
        <p:spPr>
          <a:xfrm>
            <a:off x="1238210" y="4251991"/>
            <a:ext cx="877163"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ほぞんしょく</a:t>
            </a:r>
            <a:endParaRPr kumimoji="1" lang="ja-JP" altLang="en-US" sz="900" dirty="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EEF6A4D1-2255-6594-C852-ECB4AA9212EC}"/>
              </a:ext>
            </a:extLst>
          </p:cNvPr>
          <p:cNvSpPr txBox="1"/>
          <p:nvPr/>
        </p:nvSpPr>
        <p:spPr>
          <a:xfrm>
            <a:off x="2127210" y="4632991"/>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そな</a:t>
            </a:r>
            <a:endParaRPr kumimoji="1" lang="ja-JP" altLang="en-US" sz="900"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6674D3FA-477D-E535-96F1-4308DE07F11F}"/>
              </a:ext>
            </a:extLst>
          </p:cNvPr>
          <p:cNvSpPr txBox="1"/>
          <p:nvPr/>
        </p:nvSpPr>
        <p:spPr>
          <a:xfrm>
            <a:off x="1204051" y="4630364"/>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さいれい</a:t>
            </a:r>
            <a:endParaRPr kumimoji="1" lang="ja-JP" altLang="en-US" sz="9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9117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D3B5AAF-ACC6-2862-79CB-5D528CC89AB3}"/>
              </a:ext>
            </a:extLst>
          </p:cNvPr>
          <p:cNvSpPr/>
          <p:nvPr/>
        </p:nvSpPr>
        <p:spPr>
          <a:xfrm>
            <a:off x="4868071" y="3189848"/>
            <a:ext cx="6927904" cy="31124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8C14622-6621-696D-DD92-871102C875EF}"/>
              </a:ext>
            </a:extLst>
          </p:cNvPr>
          <p:cNvSpPr/>
          <p:nvPr/>
        </p:nvSpPr>
        <p:spPr>
          <a:xfrm>
            <a:off x="585225" y="3189847"/>
            <a:ext cx="4043517" cy="31124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938F0B8-E8AE-F6A5-1631-19509CE898B2}"/>
              </a:ext>
            </a:extLst>
          </p:cNvPr>
          <p:cNvSpPr>
            <a:spLocks noGrp="1"/>
          </p:cNvSpPr>
          <p:nvPr>
            <p:ph type="title"/>
          </p:nvPr>
        </p:nvSpPr>
        <p:spPr>
          <a:xfrm>
            <a:off x="120869" y="251593"/>
            <a:ext cx="11950262" cy="604203"/>
          </a:xfrm>
        </p:spPr>
        <p:txBody>
          <a:bodyPr/>
          <a:lstStyle/>
          <a:p>
            <a:r>
              <a:rPr kumimoji="1" lang="ja-JP" altLang="en-US" dirty="0"/>
              <a:t>農業遺産認定</a:t>
            </a:r>
            <a:r>
              <a:rPr kumimoji="1" lang="ja-JP" altLang="en-US"/>
              <a:t>の効果</a:t>
            </a:r>
            <a:endParaRPr kumimoji="1" lang="ja-JP" altLang="en-US" strike="sngStrike" dirty="0"/>
          </a:p>
        </p:txBody>
      </p:sp>
      <p:sp>
        <p:nvSpPr>
          <p:cNvPr id="4" name="スライド番号プレースホルダー 3">
            <a:extLst>
              <a:ext uri="{FF2B5EF4-FFF2-40B4-BE49-F238E27FC236}">
                <a16:creationId xmlns:a16="http://schemas.microsoft.com/office/drawing/2014/main" id="{DCD1707A-E74C-5C28-61E5-673DD1C3B028}"/>
              </a:ext>
            </a:extLst>
          </p:cNvPr>
          <p:cNvSpPr>
            <a:spLocks noGrp="1"/>
          </p:cNvSpPr>
          <p:nvPr>
            <p:ph type="sldNum" sz="quarter" idx="12"/>
          </p:nvPr>
        </p:nvSpPr>
        <p:spPr/>
        <p:txBody>
          <a:bodyPr/>
          <a:lstStyle/>
          <a:p>
            <a:fld id="{9072E400-20F7-6041-92A7-26D857824E29}" type="slidenum">
              <a:rPr kumimoji="1" lang="ja-JP" altLang="en-US" smtClean="0"/>
              <a:t>19</a:t>
            </a:fld>
            <a:endParaRPr kumimoji="1" lang="ja-JP" altLang="en-US"/>
          </a:p>
        </p:txBody>
      </p:sp>
      <p:sp>
        <p:nvSpPr>
          <p:cNvPr id="7" name="テキスト ボックス 6">
            <a:extLst>
              <a:ext uri="{FF2B5EF4-FFF2-40B4-BE49-F238E27FC236}">
                <a16:creationId xmlns:a16="http://schemas.microsoft.com/office/drawing/2014/main" id="{BE7EBF32-5CAD-8717-D466-32D099E28979}"/>
              </a:ext>
            </a:extLst>
          </p:cNvPr>
          <p:cNvSpPr txBox="1"/>
          <p:nvPr/>
        </p:nvSpPr>
        <p:spPr>
          <a:xfrm>
            <a:off x="485666" y="1225101"/>
            <a:ext cx="4493538" cy="461665"/>
          </a:xfrm>
          <a:prstGeom prst="rect">
            <a:avLst/>
          </a:prstGeom>
          <a:noFill/>
        </p:spPr>
        <p:txBody>
          <a:bodyPr wrap="none" rtlCol="0">
            <a:spAutoFit/>
          </a:bodyPr>
          <a:lstStyle/>
          <a:p>
            <a:r>
              <a:rPr kumimoji="1" lang="ja-JP" altLang="en-US" sz="2400" b="1" dirty="0">
                <a:latin typeface="Meiryo" panose="020B0604030504040204" pitchFamily="34" charset="-128"/>
                <a:ea typeface="Meiryo" panose="020B0604030504040204" pitchFamily="34" charset="-128"/>
              </a:rPr>
              <a:t>農業遺産に認定されると</a:t>
            </a:r>
            <a:r>
              <a:rPr lang="ja-JP" altLang="en-US" sz="2400" b="1" dirty="0">
                <a:latin typeface="Meiryo" panose="020B0604030504040204" pitchFamily="34" charset="-128"/>
                <a:ea typeface="Meiryo" panose="020B0604030504040204" pitchFamily="34" charset="-128"/>
              </a:rPr>
              <a:t>・・・</a:t>
            </a:r>
            <a:endParaRPr kumimoji="1" lang="ja-JP" altLang="en-US" sz="2400" b="1" dirty="0">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8FC2C1C2-BC9E-5B0C-62F9-97610A9A31E1}"/>
              </a:ext>
            </a:extLst>
          </p:cNvPr>
          <p:cNvSpPr/>
          <p:nvPr/>
        </p:nvSpPr>
        <p:spPr>
          <a:xfrm>
            <a:off x="485666" y="1736225"/>
            <a:ext cx="11392487" cy="825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500"/>
              </a:spcBef>
            </a:pPr>
            <a:r>
              <a:rPr kumimoji="1" lang="ja-JP" altLang="en-US" sz="2000" dirty="0">
                <a:solidFill>
                  <a:schemeClr val="tx1"/>
                </a:solidFill>
                <a:latin typeface="Meiryo" panose="020B0604030504040204" pitchFamily="34" charset="-128"/>
                <a:ea typeface="Meiryo" panose="020B0604030504040204" pitchFamily="34" charset="-128"/>
              </a:rPr>
              <a:t>地域固有の農林水産業の価値が認められることで、地域</a:t>
            </a:r>
            <a:r>
              <a:rPr kumimoji="1" lang="ja-JP" altLang="en-US" sz="2000">
                <a:solidFill>
                  <a:schemeClr val="tx1"/>
                </a:solidFill>
                <a:latin typeface="Meiryo" panose="020B0604030504040204" pitchFamily="34" charset="-128"/>
                <a:ea typeface="Meiryo" panose="020B0604030504040204" pitchFamily="34" charset="-128"/>
              </a:rPr>
              <a:t>の人々の誇り</a:t>
            </a:r>
            <a:r>
              <a:rPr kumimoji="1" lang="ja-JP" altLang="en-US" sz="2000" dirty="0">
                <a:solidFill>
                  <a:schemeClr val="tx1"/>
                </a:solidFill>
                <a:latin typeface="Meiryo" panose="020B0604030504040204" pitchFamily="34" charset="-128"/>
                <a:ea typeface="Meiryo" panose="020B0604030504040204" pitchFamily="34" charset="-128"/>
              </a:rPr>
              <a:t>と自信</a:t>
            </a:r>
            <a:r>
              <a:rPr kumimoji="1" lang="ja-JP" altLang="en-US" sz="2000">
                <a:solidFill>
                  <a:schemeClr val="tx1"/>
                </a:solidFill>
                <a:latin typeface="Meiryo" panose="020B0604030504040204" pitchFamily="34" charset="-128"/>
                <a:ea typeface="Meiryo" panose="020B0604030504040204" pitchFamily="34" charset="-128"/>
              </a:rPr>
              <a:t>につながります</a:t>
            </a:r>
            <a:r>
              <a:rPr kumimoji="1" lang="ja-JP" altLang="en-US" sz="2000" dirty="0">
                <a:solidFill>
                  <a:schemeClr val="tx1"/>
                </a:solidFill>
                <a:latin typeface="Meiryo" panose="020B0604030504040204" pitchFamily="34" charset="-128"/>
                <a:ea typeface="Meiryo" panose="020B0604030504040204" pitchFamily="34" charset="-128"/>
              </a:rPr>
              <a:t>。</a:t>
            </a:r>
            <a:endParaRPr kumimoji="1" lang="en-US" altLang="ja-JP" sz="2000" dirty="0">
              <a:solidFill>
                <a:schemeClr val="tx1"/>
              </a:solidFill>
              <a:latin typeface="Meiryo" panose="020B0604030504040204" pitchFamily="34" charset="-128"/>
              <a:ea typeface="Meiryo" panose="020B0604030504040204" pitchFamily="34" charset="-128"/>
            </a:endParaRPr>
          </a:p>
          <a:p>
            <a:pPr>
              <a:spcBef>
                <a:spcPts val="500"/>
              </a:spcBef>
            </a:pPr>
            <a:r>
              <a:rPr kumimoji="1" lang="ja-JP" altLang="en-US" sz="2000" dirty="0">
                <a:solidFill>
                  <a:schemeClr val="tx1"/>
                </a:solidFill>
                <a:latin typeface="Meiryo" panose="020B0604030504040204" pitchFamily="34" charset="-128"/>
                <a:ea typeface="Meiryo" panose="020B0604030504040204" pitchFamily="34" charset="-128"/>
              </a:rPr>
              <a:t>農林水産物のブランド化や観光などにより、地域の活性化も期待されます。</a:t>
            </a:r>
          </a:p>
        </p:txBody>
      </p:sp>
      <p:pic>
        <p:nvPicPr>
          <p:cNvPr id="10" name="図 9" descr="草, 屋外, 水, 男 が含まれている画像&#10;&#10;自動的に生成された説明">
            <a:extLst>
              <a:ext uri="{FF2B5EF4-FFF2-40B4-BE49-F238E27FC236}">
                <a16:creationId xmlns:a16="http://schemas.microsoft.com/office/drawing/2014/main" id="{E0265A70-1EFC-9A0D-16C5-AF71CFE180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343" y="3971531"/>
            <a:ext cx="3281566" cy="1845881"/>
          </a:xfrm>
          <a:prstGeom prst="rect">
            <a:avLst/>
          </a:prstGeom>
        </p:spPr>
      </p:pic>
      <p:pic>
        <p:nvPicPr>
          <p:cNvPr id="12" name="図 11" descr="草, 屋外, 座る, 小さい が含まれている画像&#10;&#10;自動的に生成された説明">
            <a:extLst>
              <a:ext uri="{FF2B5EF4-FFF2-40B4-BE49-F238E27FC236}">
                <a16:creationId xmlns:a16="http://schemas.microsoft.com/office/drawing/2014/main" id="{86878CA0-5E4D-E6E7-C959-A45A585863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6127" y="3846632"/>
            <a:ext cx="2119746" cy="1513624"/>
          </a:xfrm>
          <a:prstGeom prst="rect">
            <a:avLst/>
          </a:prstGeom>
        </p:spPr>
      </p:pic>
      <p:pic>
        <p:nvPicPr>
          <p:cNvPr id="14" name="図 13" descr="容器に入った食べ物&#10;&#10;低い精度で自動的に生成された説明">
            <a:extLst>
              <a:ext uri="{FF2B5EF4-FFF2-40B4-BE49-F238E27FC236}">
                <a16:creationId xmlns:a16="http://schemas.microsoft.com/office/drawing/2014/main" id="{F09C470F-05F7-7453-279B-D8105BCC65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03581" y="3846630"/>
            <a:ext cx="2119746" cy="1513625"/>
          </a:xfrm>
          <a:prstGeom prst="rect">
            <a:avLst/>
          </a:prstGeom>
        </p:spPr>
      </p:pic>
      <p:sp>
        <p:nvSpPr>
          <p:cNvPr id="15" name="テキスト ボックス 14">
            <a:extLst>
              <a:ext uri="{FF2B5EF4-FFF2-40B4-BE49-F238E27FC236}">
                <a16:creationId xmlns:a16="http://schemas.microsoft.com/office/drawing/2014/main" id="{E14085EF-DC6C-EAB1-5784-B22847F918C6}"/>
              </a:ext>
            </a:extLst>
          </p:cNvPr>
          <p:cNvSpPr txBox="1"/>
          <p:nvPr/>
        </p:nvSpPr>
        <p:spPr>
          <a:xfrm>
            <a:off x="485666" y="2709565"/>
            <a:ext cx="1551437" cy="400110"/>
          </a:xfrm>
          <a:prstGeom prst="rect">
            <a:avLst/>
          </a:prstGeom>
          <a:noFill/>
        </p:spPr>
        <p:txBody>
          <a:bodyPr wrap="square" rtlCol="0">
            <a:spAutoFit/>
          </a:bodyPr>
          <a:lstStyle/>
          <a:p>
            <a:r>
              <a:rPr kumimoji="1" lang="ja-JP" altLang="en-US" sz="2000" b="1">
                <a:highlight>
                  <a:srgbClr val="FFE79A"/>
                </a:highlight>
                <a:latin typeface="Meiryo" panose="020B0604030504040204" pitchFamily="34" charset="-128"/>
                <a:ea typeface="Meiryo" panose="020B0604030504040204" pitchFamily="34" charset="-128"/>
              </a:rPr>
              <a:t>取組例</a:t>
            </a:r>
            <a:endParaRPr kumimoji="1" lang="ja-JP" altLang="en-US" sz="2000" b="1" dirty="0">
              <a:highlight>
                <a:srgbClr val="FFE79A"/>
              </a:highlight>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D212D29E-09FA-8C01-7964-BC64BEB7F877}"/>
              </a:ext>
            </a:extLst>
          </p:cNvPr>
          <p:cNvSpPr/>
          <p:nvPr/>
        </p:nvSpPr>
        <p:spPr>
          <a:xfrm>
            <a:off x="741888" y="3225870"/>
            <a:ext cx="3643875" cy="61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spcBef>
                <a:spcPts val="500"/>
              </a:spcBef>
            </a:pPr>
            <a:r>
              <a:rPr kumimoji="1" lang="ja-JP" altLang="en-US" b="1" dirty="0">
                <a:solidFill>
                  <a:schemeClr val="tx1"/>
                </a:solidFill>
                <a:latin typeface="Meiryo" panose="020B0604030504040204" pitchFamily="34" charset="-128"/>
                <a:ea typeface="Meiryo" panose="020B0604030504040204" pitchFamily="34" charset="-128"/>
              </a:rPr>
              <a:t>農業遺産の米作りを</a:t>
            </a:r>
            <a:r>
              <a:rPr kumimoji="1" lang="ja-JP" altLang="en-US" b="1">
                <a:solidFill>
                  <a:schemeClr val="tx1"/>
                </a:solidFill>
                <a:latin typeface="Meiryo" panose="020B0604030504040204" pitchFamily="34" charset="-128"/>
                <a:ea typeface="Meiryo" panose="020B0604030504040204" pitchFamily="34" charset="-128"/>
              </a:rPr>
              <a:t>知ってもらう「</a:t>
            </a:r>
            <a:r>
              <a:rPr kumimoji="1" lang="ja-JP" altLang="en-US" b="1" dirty="0">
                <a:solidFill>
                  <a:schemeClr val="tx1"/>
                </a:solidFill>
                <a:latin typeface="Meiryo" panose="020B0604030504040204" pitchFamily="34" charset="-128"/>
                <a:ea typeface="Meiryo" panose="020B0604030504040204" pitchFamily="34" charset="-128"/>
              </a:rPr>
              <a:t>田植え体験」</a:t>
            </a:r>
          </a:p>
        </p:txBody>
      </p:sp>
      <p:sp>
        <p:nvSpPr>
          <p:cNvPr id="19" name="正方形/長方形 18">
            <a:extLst>
              <a:ext uri="{FF2B5EF4-FFF2-40B4-BE49-F238E27FC236}">
                <a16:creationId xmlns:a16="http://schemas.microsoft.com/office/drawing/2014/main" id="{DD6A2D0E-105C-F058-F214-6C6A1AAF3A67}"/>
              </a:ext>
            </a:extLst>
          </p:cNvPr>
          <p:cNvSpPr/>
          <p:nvPr/>
        </p:nvSpPr>
        <p:spPr>
          <a:xfrm>
            <a:off x="6255577" y="3372863"/>
            <a:ext cx="4221319"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b="1" dirty="0">
                <a:solidFill>
                  <a:schemeClr val="tx1"/>
                </a:solidFill>
                <a:latin typeface="Meiryo" panose="020B0604030504040204" pitchFamily="34" charset="-128"/>
                <a:ea typeface="Meiryo" panose="020B0604030504040204" pitchFamily="34" charset="-128"/>
              </a:rPr>
              <a:t>ブランド化や６次産業化</a:t>
            </a:r>
            <a:r>
              <a:rPr kumimoji="1" lang="ja-JP" altLang="en-US" b="1">
                <a:solidFill>
                  <a:schemeClr val="tx1"/>
                </a:solidFill>
                <a:latin typeface="Meiryo" panose="020B0604030504040204" pitchFamily="34" charset="-128"/>
                <a:ea typeface="Meiryo" panose="020B0604030504040204" pitchFamily="34" charset="-128"/>
              </a:rPr>
              <a:t>による活性化</a:t>
            </a:r>
            <a:endParaRPr kumimoji="1" lang="ja-JP" altLang="en-US" b="1" dirty="0">
              <a:solidFill>
                <a:schemeClr val="tx1"/>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F326AE21-5578-6091-895A-D682C86273B1}"/>
              </a:ext>
            </a:extLst>
          </p:cNvPr>
          <p:cNvSpPr/>
          <p:nvPr/>
        </p:nvSpPr>
        <p:spPr>
          <a:xfrm>
            <a:off x="512420" y="5897584"/>
            <a:ext cx="403053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1200">
                <a:solidFill>
                  <a:schemeClr val="tx1"/>
                </a:solidFill>
                <a:latin typeface="Meiryo" panose="020B0604030504040204" pitchFamily="34" charset="-128"/>
                <a:ea typeface="Meiryo" panose="020B0604030504040204" pitchFamily="34" charset="-128"/>
              </a:rPr>
              <a:t>（野洲市せせらぎの郷の「魚のゆりかご水田」）</a:t>
            </a:r>
          </a:p>
        </p:txBody>
      </p:sp>
      <p:sp>
        <p:nvSpPr>
          <p:cNvPr id="21" name="正方形/長方形 20">
            <a:extLst>
              <a:ext uri="{FF2B5EF4-FFF2-40B4-BE49-F238E27FC236}">
                <a16:creationId xmlns:a16="http://schemas.microsoft.com/office/drawing/2014/main" id="{5187D4A8-D3B6-17F3-0ECF-BF3667C2FC86}"/>
              </a:ext>
            </a:extLst>
          </p:cNvPr>
          <p:cNvSpPr/>
          <p:nvPr/>
        </p:nvSpPr>
        <p:spPr>
          <a:xfrm>
            <a:off x="4826505" y="5461361"/>
            <a:ext cx="2419421" cy="54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1200">
                <a:solidFill>
                  <a:schemeClr val="tx1"/>
                </a:solidFill>
                <a:latin typeface="Meiryo" panose="020B0604030504040204" pitchFamily="34" charset="-128"/>
                <a:ea typeface="Meiryo" panose="020B0604030504040204" pitchFamily="34" charset="-128"/>
              </a:rPr>
              <a:t>「魚のゆりかご水田米」の販売</a:t>
            </a:r>
          </a:p>
        </p:txBody>
      </p:sp>
      <p:sp>
        <p:nvSpPr>
          <p:cNvPr id="22" name="正方形/長方形 21">
            <a:extLst>
              <a:ext uri="{FF2B5EF4-FFF2-40B4-BE49-F238E27FC236}">
                <a16:creationId xmlns:a16="http://schemas.microsoft.com/office/drawing/2014/main" id="{2CC2A70B-084A-73E4-8158-45ACE1CB9237}"/>
              </a:ext>
            </a:extLst>
          </p:cNvPr>
          <p:cNvSpPr/>
          <p:nvPr/>
        </p:nvSpPr>
        <p:spPr>
          <a:xfrm>
            <a:off x="9503582" y="5422321"/>
            <a:ext cx="2119746" cy="683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spcBef>
                <a:spcPts val="500"/>
              </a:spcBef>
            </a:pPr>
            <a:r>
              <a:rPr kumimoji="1" lang="ja-JP" altLang="en-US" sz="1200" dirty="0">
                <a:solidFill>
                  <a:schemeClr val="tx1"/>
                </a:solidFill>
                <a:latin typeface="Meiryo" panose="020B0604030504040204" pitchFamily="34" charset="-128"/>
                <a:ea typeface="Meiryo" panose="020B0604030504040204" pitchFamily="34" charset="-128"/>
              </a:rPr>
              <a:t>湖魚の加工、販売</a:t>
            </a:r>
            <a:endParaRPr kumimoji="1" lang="en-US" altLang="ja-JP" sz="1200" dirty="0">
              <a:solidFill>
                <a:schemeClr val="tx1"/>
              </a:solidFill>
              <a:latin typeface="Meiryo" panose="020B0604030504040204" pitchFamily="34" charset="-128"/>
              <a:ea typeface="Meiryo" panose="020B0604030504040204" pitchFamily="34" charset="-128"/>
            </a:endParaRPr>
          </a:p>
          <a:p>
            <a:pPr algn="ctr">
              <a:spcBef>
                <a:spcPts val="500"/>
              </a:spcBef>
            </a:pPr>
            <a:r>
              <a:rPr kumimoji="1" lang="ja-JP" altLang="en-US" sz="1200" dirty="0">
                <a:solidFill>
                  <a:schemeClr val="tx1"/>
                </a:solidFill>
                <a:latin typeface="Meiryo" panose="020B0604030504040204" pitchFamily="34" charset="-128"/>
                <a:ea typeface="Meiryo" panose="020B0604030504040204" pitchFamily="34" charset="-128"/>
              </a:rPr>
              <a:t>（沖島漁業組合</a:t>
            </a:r>
            <a:r>
              <a:rPr kumimoji="1" lang="ja-JP" altLang="en-US" sz="1200">
                <a:solidFill>
                  <a:schemeClr val="tx1"/>
                </a:solidFill>
                <a:latin typeface="Meiryo" panose="020B0604030504040204" pitchFamily="34" charset="-128"/>
                <a:ea typeface="Meiryo" panose="020B0604030504040204" pitchFamily="34" charset="-128"/>
              </a:rPr>
              <a:t>「湖島婦</a:t>
            </a:r>
            <a:r>
              <a:rPr kumimoji="1" lang="ja-JP" altLang="en-US" sz="1200" dirty="0">
                <a:solidFill>
                  <a:schemeClr val="tx1"/>
                </a:solidFill>
                <a:latin typeface="Meiryo" panose="020B0604030504040204" pitchFamily="34" charset="-128"/>
                <a:ea typeface="Meiryo" panose="020B0604030504040204" pitchFamily="34" charset="-128"/>
              </a:rPr>
              <a:t>貴</a:t>
            </a:r>
            <a:endParaRPr kumimoji="1" lang="en-US" altLang="ja-JP" sz="1200" dirty="0">
              <a:solidFill>
                <a:schemeClr val="tx1"/>
              </a:solidFill>
              <a:latin typeface="Meiryo" panose="020B0604030504040204" pitchFamily="34" charset="-128"/>
              <a:ea typeface="Meiryo" panose="020B0604030504040204" pitchFamily="34" charset="-128"/>
            </a:endParaRPr>
          </a:p>
          <a:p>
            <a:pPr algn="ctr">
              <a:spcBef>
                <a:spcPts val="500"/>
              </a:spcBef>
            </a:pPr>
            <a:r>
              <a:rPr kumimoji="1" lang="en-US" altLang="ja-JP" sz="1200" dirty="0">
                <a:solidFill>
                  <a:schemeClr val="tx1"/>
                </a:solidFill>
                <a:latin typeface="Meiryo" panose="020B0604030504040204" pitchFamily="34" charset="-128"/>
                <a:ea typeface="Meiryo" panose="020B0604030504040204" pitchFamily="34" charset="-128"/>
              </a:rPr>
              <a:t>(</a:t>
            </a:r>
            <a:r>
              <a:rPr kumimoji="1" lang="ja-JP" altLang="en-US" sz="1200">
                <a:solidFill>
                  <a:schemeClr val="tx1"/>
                </a:solidFill>
                <a:latin typeface="Meiryo" panose="020B0604030504040204" pitchFamily="34" charset="-128"/>
                <a:ea typeface="Meiryo" panose="020B0604030504040204" pitchFamily="34" charset="-128"/>
              </a:rPr>
              <a:t>ことふき</a:t>
            </a:r>
            <a:r>
              <a:rPr kumimoji="1" lang="en-US" altLang="ja-JP" sz="1200" dirty="0">
                <a:solidFill>
                  <a:schemeClr val="tx1"/>
                </a:solidFill>
                <a:latin typeface="Meiryo" panose="020B0604030504040204" pitchFamily="34" charset="-128"/>
                <a:ea typeface="Meiryo" panose="020B0604030504040204" pitchFamily="34" charset="-128"/>
              </a:rPr>
              <a:t>)</a:t>
            </a:r>
            <a:r>
              <a:rPr kumimoji="1" lang="ja-JP" altLang="en-US" sz="1200" dirty="0">
                <a:solidFill>
                  <a:schemeClr val="tx1"/>
                </a:solidFill>
                <a:latin typeface="Meiryo" panose="020B0604030504040204" pitchFamily="34" charset="-128"/>
                <a:ea typeface="Meiryo" panose="020B0604030504040204" pitchFamily="34" charset="-128"/>
              </a:rPr>
              <a:t>の会」）</a:t>
            </a:r>
          </a:p>
        </p:txBody>
      </p:sp>
      <p:sp>
        <p:nvSpPr>
          <p:cNvPr id="3" name="正方形/長方形 2">
            <a:extLst>
              <a:ext uri="{FF2B5EF4-FFF2-40B4-BE49-F238E27FC236}">
                <a16:creationId xmlns:a16="http://schemas.microsoft.com/office/drawing/2014/main" id="{DB4B18F7-E5C7-4F74-63F6-EF3A77A719B6}"/>
              </a:ext>
            </a:extLst>
          </p:cNvPr>
          <p:cNvSpPr/>
          <p:nvPr/>
        </p:nvSpPr>
        <p:spPr>
          <a:xfrm>
            <a:off x="896828" y="94114"/>
            <a:ext cx="84341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1200">
                <a:solidFill>
                  <a:schemeClr val="tx1"/>
                </a:solidFill>
                <a:latin typeface="Meiryo" panose="020B0604030504040204" pitchFamily="34" charset="-128"/>
                <a:ea typeface="Meiryo" panose="020B0604030504040204" pitchFamily="34" charset="-128"/>
              </a:rPr>
              <a:t>い</a:t>
            </a:r>
            <a:r>
              <a:rPr kumimoji="1" lang="en-US" altLang="ja-JP" sz="1200" dirty="0">
                <a:solidFill>
                  <a:schemeClr val="tx1"/>
                </a:solidFill>
                <a:latin typeface="Meiryo" panose="020B0604030504040204" pitchFamily="34" charset="-128"/>
                <a:ea typeface="Meiryo" panose="020B0604030504040204" pitchFamily="34" charset="-128"/>
              </a:rPr>
              <a:t> </a:t>
            </a:r>
            <a:r>
              <a:rPr kumimoji="1" lang="ja-JP" altLang="en-US" sz="1200">
                <a:solidFill>
                  <a:schemeClr val="tx1"/>
                </a:solidFill>
                <a:latin typeface="Meiryo" panose="020B0604030504040204" pitchFamily="34" charset="-128"/>
                <a:ea typeface="Meiryo" panose="020B0604030504040204" pitchFamily="34" charset="-128"/>
              </a:rPr>
              <a:t>さん</a:t>
            </a:r>
          </a:p>
        </p:txBody>
      </p:sp>
      <p:sp>
        <p:nvSpPr>
          <p:cNvPr id="5" name="正方形/長方形 4">
            <a:extLst>
              <a:ext uri="{FF2B5EF4-FFF2-40B4-BE49-F238E27FC236}">
                <a16:creationId xmlns:a16="http://schemas.microsoft.com/office/drawing/2014/main" id="{8E767815-820F-48CD-2124-0FC1631C833A}"/>
              </a:ext>
            </a:extLst>
          </p:cNvPr>
          <p:cNvSpPr/>
          <p:nvPr/>
        </p:nvSpPr>
        <p:spPr>
          <a:xfrm>
            <a:off x="530851" y="1613432"/>
            <a:ext cx="617649" cy="243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900">
                <a:solidFill>
                  <a:schemeClr val="tx1"/>
                </a:solidFill>
                <a:latin typeface="Meiryo" panose="020B0604030504040204" pitchFamily="34" charset="-128"/>
                <a:ea typeface="Meiryo" panose="020B0604030504040204" pitchFamily="34" charset="-128"/>
              </a:rPr>
              <a:t>ち</a:t>
            </a:r>
            <a:r>
              <a:rPr kumimoji="1" lang="en-US" altLang="ja-JP" sz="900" dirty="0">
                <a:solidFill>
                  <a:schemeClr val="tx1"/>
                </a:solidFill>
                <a:latin typeface="Meiryo" panose="020B0604030504040204" pitchFamily="34" charset="-128"/>
                <a:ea typeface="Meiryo" panose="020B0604030504040204" pitchFamily="34" charset="-128"/>
              </a:rPr>
              <a:t> </a:t>
            </a:r>
            <a:r>
              <a:rPr kumimoji="1" lang="ja-JP" altLang="en-US" sz="900">
                <a:solidFill>
                  <a:schemeClr val="tx1"/>
                </a:solidFill>
                <a:latin typeface="Meiryo" panose="020B0604030504040204" pitchFamily="34" charset="-128"/>
                <a:ea typeface="Meiryo" panose="020B0604030504040204" pitchFamily="34" charset="-128"/>
              </a:rPr>
              <a:t>いき</a:t>
            </a:r>
          </a:p>
        </p:txBody>
      </p:sp>
      <p:pic>
        <p:nvPicPr>
          <p:cNvPr id="9" name="図 8" descr="草の上に置かれたビール瓶&#10;&#10;自動的に生成された説明">
            <a:extLst>
              <a:ext uri="{FF2B5EF4-FFF2-40B4-BE49-F238E27FC236}">
                <a16:creationId xmlns:a16="http://schemas.microsoft.com/office/drawing/2014/main" id="{60E70F14-B4EC-CA1F-99BD-C7FAF2F80B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1586" y="3829396"/>
            <a:ext cx="2116281" cy="1530860"/>
          </a:xfrm>
          <a:prstGeom prst="rect">
            <a:avLst/>
          </a:prstGeom>
        </p:spPr>
      </p:pic>
      <p:sp>
        <p:nvSpPr>
          <p:cNvPr id="11" name="正方形/長方形 10">
            <a:extLst>
              <a:ext uri="{FF2B5EF4-FFF2-40B4-BE49-F238E27FC236}">
                <a16:creationId xmlns:a16="http://schemas.microsoft.com/office/drawing/2014/main" id="{0A4B26ED-CF9F-FCF2-7B68-653E05758717}"/>
              </a:ext>
            </a:extLst>
          </p:cNvPr>
          <p:cNvSpPr/>
          <p:nvPr/>
        </p:nvSpPr>
        <p:spPr>
          <a:xfrm>
            <a:off x="7287490" y="5490423"/>
            <a:ext cx="2100377" cy="577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spcBef>
                <a:spcPts val="500"/>
              </a:spcBef>
            </a:pPr>
            <a:r>
              <a:rPr kumimoji="1" lang="ja-JP" altLang="en-US" sz="1200">
                <a:solidFill>
                  <a:schemeClr val="tx1"/>
                </a:solidFill>
                <a:latin typeface="Meiryo" panose="020B0604030504040204" pitchFamily="34" charset="-128"/>
                <a:ea typeface="Meiryo" panose="020B0604030504040204" pitchFamily="34" charset="-128"/>
              </a:rPr>
              <a:t>「魚のゆりかご水田米」でつくったお酒</a:t>
            </a:r>
            <a:endParaRPr kumimoji="1" lang="ja-JP" altLang="en-US" sz="1200" dirty="0">
              <a:solidFill>
                <a:schemeClr val="tx1"/>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E7128D05-4A67-9F57-2911-B734F83FB786}"/>
              </a:ext>
            </a:extLst>
          </p:cNvPr>
          <p:cNvSpPr/>
          <p:nvPr/>
        </p:nvSpPr>
        <p:spPr>
          <a:xfrm>
            <a:off x="1600474" y="94114"/>
            <a:ext cx="84341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1200">
                <a:solidFill>
                  <a:schemeClr val="tx1"/>
                </a:solidFill>
                <a:latin typeface="Meiryo" panose="020B0604030504040204" pitchFamily="34" charset="-128"/>
                <a:ea typeface="Meiryo" panose="020B0604030504040204" pitchFamily="34" charset="-128"/>
              </a:rPr>
              <a:t>にんてい</a:t>
            </a:r>
          </a:p>
        </p:txBody>
      </p:sp>
      <p:sp>
        <p:nvSpPr>
          <p:cNvPr id="23" name="正方形/長方形 22">
            <a:extLst>
              <a:ext uri="{FF2B5EF4-FFF2-40B4-BE49-F238E27FC236}">
                <a16:creationId xmlns:a16="http://schemas.microsoft.com/office/drawing/2014/main" id="{DC3E745C-5363-F8C3-C357-904C48C077B4}"/>
              </a:ext>
            </a:extLst>
          </p:cNvPr>
          <p:cNvSpPr/>
          <p:nvPr/>
        </p:nvSpPr>
        <p:spPr>
          <a:xfrm>
            <a:off x="2616474" y="94114"/>
            <a:ext cx="84341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1200">
                <a:solidFill>
                  <a:schemeClr val="tx1"/>
                </a:solidFill>
                <a:latin typeface="Meiryo" panose="020B0604030504040204" pitchFamily="34" charset="-128"/>
                <a:ea typeface="Meiryo" panose="020B0604030504040204" pitchFamily="34" charset="-128"/>
              </a:rPr>
              <a:t>こう</a:t>
            </a:r>
            <a:r>
              <a:rPr kumimoji="1" lang="en-US" altLang="ja-JP" sz="1200" dirty="0">
                <a:solidFill>
                  <a:schemeClr val="tx1"/>
                </a:solidFill>
                <a:latin typeface="Meiryo" panose="020B0604030504040204" pitchFamily="34" charset="-128"/>
                <a:ea typeface="Meiryo" panose="020B0604030504040204" pitchFamily="34" charset="-128"/>
              </a:rPr>
              <a:t> </a:t>
            </a:r>
            <a:r>
              <a:rPr kumimoji="1" lang="ja-JP" altLang="en-US" sz="1200">
                <a:solidFill>
                  <a:schemeClr val="tx1"/>
                </a:solidFill>
                <a:latin typeface="Meiryo" panose="020B0604030504040204" pitchFamily="34" charset="-128"/>
                <a:ea typeface="Meiryo" panose="020B0604030504040204" pitchFamily="34" charset="-128"/>
              </a:rPr>
              <a:t>か</a:t>
            </a:r>
          </a:p>
        </p:txBody>
      </p:sp>
      <p:sp>
        <p:nvSpPr>
          <p:cNvPr id="24" name="正方形/長方形 23">
            <a:extLst>
              <a:ext uri="{FF2B5EF4-FFF2-40B4-BE49-F238E27FC236}">
                <a16:creationId xmlns:a16="http://schemas.microsoft.com/office/drawing/2014/main" id="{F2D2CD87-5532-C8FE-F042-11B7F6868C12}"/>
              </a:ext>
            </a:extLst>
          </p:cNvPr>
          <p:cNvSpPr/>
          <p:nvPr/>
        </p:nvSpPr>
        <p:spPr>
          <a:xfrm>
            <a:off x="1044129" y="1613432"/>
            <a:ext cx="617649" cy="243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lang="ja-JP" altLang="en-US" sz="900">
                <a:solidFill>
                  <a:schemeClr val="tx1"/>
                </a:solidFill>
                <a:latin typeface="Meiryo" panose="020B0604030504040204" pitchFamily="34" charset="-128"/>
                <a:ea typeface="Meiryo" panose="020B0604030504040204" pitchFamily="34" charset="-128"/>
              </a:rPr>
              <a:t>こ</a:t>
            </a:r>
            <a:r>
              <a:rPr lang="en-US" altLang="ja-JP" sz="900" dirty="0">
                <a:solidFill>
                  <a:schemeClr val="tx1"/>
                </a:solidFill>
                <a:latin typeface="Meiryo" panose="020B0604030504040204" pitchFamily="34" charset="-128"/>
                <a:ea typeface="Meiryo" panose="020B0604030504040204" pitchFamily="34" charset="-128"/>
              </a:rPr>
              <a:t> </a:t>
            </a:r>
            <a:r>
              <a:rPr lang="ja-JP" altLang="en-US" sz="900">
                <a:solidFill>
                  <a:schemeClr val="tx1"/>
                </a:solidFill>
                <a:latin typeface="Meiryo" panose="020B0604030504040204" pitchFamily="34" charset="-128"/>
                <a:ea typeface="Meiryo" panose="020B0604030504040204" pitchFamily="34" charset="-128"/>
              </a:rPr>
              <a:t>ゆう</a:t>
            </a:r>
            <a:endParaRPr kumimoji="1" lang="ja-JP" altLang="en-US" sz="900">
              <a:solidFill>
                <a:schemeClr val="tx1"/>
              </a:solidFill>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59C6A30F-EE56-008D-AB72-1F09DD587ECC}"/>
              </a:ext>
            </a:extLst>
          </p:cNvPr>
          <p:cNvSpPr/>
          <p:nvPr/>
        </p:nvSpPr>
        <p:spPr>
          <a:xfrm>
            <a:off x="1661778" y="1613432"/>
            <a:ext cx="1590060" cy="220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900">
                <a:solidFill>
                  <a:schemeClr val="tx1"/>
                </a:solidFill>
                <a:latin typeface="Meiryo" panose="020B0604030504040204" pitchFamily="34" charset="-128"/>
                <a:ea typeface="Meiryo" panose="020B0604030504040204" pitchFamily="34" charset="-128"/>
              </a:rPr>
              <a:t>のうりんすいさんぎょう</a:t>
            </a:r>
          </a:p>
        </p:txBody>
      </p:sp>
      <p:sp>
        <p:nvSpPr>
          <p:cNvPr id="26" name="正方形/長方形 25">
            <a:extLst>
              <a:ext uri="{FF2B5EF4-FFF2-40B4-BE49-F238E27FC236}">
                <a16:creationId xmlns:a16="http://schemas.microsoft.com/office/drawing/2014/main" id="{6A0644B0-A134-DC4F-3CB5-7368BA4CBAB9}"/>
              </a:ext>
            </a:extLst>
          </p:cNvPr>
          <p:cNvSpPr/>
          <p:nvPr/>
        </p:nvSpPr>
        <p:spPr>
          <a:xfrm>
            <a:off x="3350878" y="1605883"/>
            <a:ext cx="617649" cy="228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900" spc="300">
                <a:solidFill>
                  <a:schemeClr val="tx1"/>
                </a:solidFill>
                <a:latin typeface="Meiryo" panose="020B0604030504040204" pitchFamily="34" charset="-128"/>
                <a:ea typeface="Meiryo" panose="020B0604030504040204" pitchFamily="34" charset="-128"/>
              </a:rPr>
              <a:t>かち</a:t>
            </a:r>
          </a:p>
        </p:txBody>
      </p:sp>
      <p:sp>
        <p:nvSpPr>
          <p:cNvPr id="27" name="正方形/長方形 26">
            <a:extLst>
              <a:ext uri="{FF2B5EF4-FFF2-40B4-BE49-F238E27FC236}">
                <a16:creationId xmlns:a16="http://schemas.microsoft.com/office/drawing/2014/main" id="{8EF68E41-2193-68CE-946F-830F0B546BEA}"/>
              </a:ext>
            </a:extLst>
          </p:cNvPr>
          <p:cNvSpPr/>
          <p:nvPr/>
        </p:nvSpPr>
        <p:spPr>
          <a:xfrm>
            <a:off x="3935078" y="1605883"/>
            <a:ext cx="617649" cy="228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900">
                <a:solidFill>
                  <a:schemeClr val="tx1"/>
                </a:solidFill>
                <a:latin typeface="Meiryo" panose="020B0604030504040204" pitchFamily="34" charset="-128"/>
                <a:ea typeface="Meiryo" panose="020B0604030504040204" pitchFamily="34" charset="-128"/>
              </a:rPr>
              <a:t>みと</a:t>
            </a:r>
          </a:p>
        </p:txBody>
      </p:sp>
      <p:sp>
        <p:nvSpPr>
          <p:cNvPr id="28" name="正方形/長方形 27">
            <a:extLst>
              <a:ext uri="{FF2B5EF4-FFF2-40B4-BE49-F238E27FC236}">
                <a16:creationId xmlns:a16="http://schemas.microsoft.com/office/drawing/2014/main" id="{0C6ABA51-095D-1431-E459-5BF51B7712C7}"/>
              </a:ext>
            </a:extLst>
          </p:cNvPr>
          <p:cNvSpPr/>
          <p:nvPr/>
        </p:nvSpPr>
        <p:spPr>
          <a:xfrm>
            <a:off x="7770478" y="1605883"/>
            <a:ext cx="617649" cy="228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900">
                <a:solidFill>
                  <a:schemeClr val="tx1"/>
                </a:solidFill>
                <a:latin typeface="Meiryo" panose="020B0604030504040204" pitchFamily="34" charset="-128"/>
                <a:ea typeface="Meiryo" panose="020B0604030504040204" pitchFamily="34" charset="-128"/>
              </a:rPr>
              <a:t>ほこ</a:t>
            </a:r>
          </a:p>
        </p:txBody>
      </p:sp>
      <p:sp>
        <p:nvSpPr>
          <p:cNvPr id="29" name="正方形/長方形 28">
            <a:extLst>
              <a:ext uri="{FF2B5EF4-FFF2-40B4-BE49-F238E27FC236}">
                <a16:creationId xmlns:a16="http://schemas.microsoft.com/office/drawing/2014/main" id="{B4F34B9B-3487-4AF6-9BE6-9693FA56236A}"/>
              </a:ext>
            </a:extLst>
          </p:cNvPr>
          <p:cNvSpPr/>
          <p:nvPr/>
        </p:nvSpPr>
        <p:spPr>
          <a:xfrm>
            <a:off x="8672178" y="1605883"/>
            <a:ext cx="617649" cy="228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900">
                <a:solidFill>
                  <a:schemeClr val="tx1"/>
                </a:solidFill>
                <a:latin typeface="Meiryo" panose="020B0604030504040204" pitchFamily="34" charset="-128"/>
                <a:ea typeface="Meiryo" panose="020B0604030504040204" pitchFamily="34" charset="-128"/>
              </a:rPr>
              <a:t>じ</a:t>
            </a:r>
            <a:r>
              <a:rPr kumimoji="1" lang="en-US" altLang="ja-JP" sz="900" dirty="0">
                <a:solidFill>
                  <a:schemeClr val="tx1"/>
                </a:solidFill>
                <a:latin typeface="Meiryo" panose="020B0604030504040204" pitchFamily="34" charset="-128"/>
                <a:ea typeface="Meiryo" panose="020B0604030504040204" pitchFamily="34" charset="-128"/>
              </a:rPr>
              <a:t> </a:t>
            </a:r>
            <a:r>
              <a:rPr kumimoji="1" lang="ja-JP" altLang="en-US" sz="900">
                <a:solidFill>
                  <a:schemeClr val="tx1"/>
                </a:solidFill>
                <a:latin typeface="Meiryo" panose="020B0604030504040204" pitchFamily="34" charset="-128"/>
                <a:ea typeface="Meiryo" panose="020B0604030504040204" pitchFamily="34" charset="-128"/>
              </a:rPr>
              <a:t>しん</a:t>
            </a:r>
          </a:p>
        </p:txBody>
      </p:sp>
      <p:sp>
        <p:nvSpPr>
          <p:cNvPr id="30" name="正方形/長方形 29">
            <a:extLst>
              <a:ext uri="{FF2B5EF4-FFF2-40B4-BE49-F238E27FC236}">
                <a16:creationId xmlns:a16="http://schemas.microsoft.com/office/drawing/2014/main" id="{B087EA51-FDAF-0863-87D5-F38EEAD0FDB2}"/>
              </a:ext>
            </a:extLst>
          </p:cNvPr>
          <p:cNvSpPr/>
          <p:nvPr/>
        </p:nvSpPr>
        <p:spPr>
          <a:xfrm>
            <a:off x="3497990" y="1986883"/>
            <a:ext cx="711838" cy="22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lang="ja-JP" altLang="en-US" sz="900">
                <a:solidFill>
                  <a:schemeClr val="tx1"/>
                </a:solidFill>
                <a:latin typeface="Meiryo" panose="020B0604030504040204" pitchFamily="34" charset="-128"/>
                <a:ea typeface="Meiryo" panose="020B0604030504040204" pitchFamily="34" charset="-128"/>
              </a:rPr>
              <a:t>かんこう</a:t>
            </a:r>
            <a:endParaRPr kumimoji="1" lang="ja-JP" altLang="en-US" sz="900">
              <a:solidFill>
                <a:schemeClr val="tx1"/>
              </a:solidFill>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72B9896E-C5BA-DB9D-9311-4A33E0B1903D}"/>
              </a:ext>
            </a:extLst>
          </p:cNvPr>
          <p:cNvSpPr/>
          <p:nvPr/>
        </p:nvSpPr>
        <p:spPr>
          <a:xfrm>
            <a:off x="6380889" y="1986883"/>
            <a:ext cx="906601" cy="22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lang="ja-JP" altLang="en-US" sz="900">
                <a:solidFill>
                  <a:schemeClr val="tx1"/>
                </a:solidFill>
                <a:latin typeface="Meiryo" panose="020B0604030504040204" pitchFamily="34" charset="-128"/>
                <a:ea typeface="Meiryo" panose="020B0604030504040204" pitchFamily="34" charset="-128"/>
              </a:rPr>
              <a:t>かっせいか</a:t>
            </a:r>
            <a:endParaRPr kumimoji="1" lang="ja-JP" altLang="en-US" sz="900">
              <a:solidFill>
                <a:schemeClr val="tx1"/>
              </a:solidFill>
              <a:latin typeface="Meiryo" panose="020B0604030504040204" pitchFamily="34" charset="-128"/>
              <a:ea typeface="Meiryo" panose="020B0604030504040204" pitchFamily="34" charset="-128"/>
            </a:endParaRPr>
          </a:p>
        </p:txBody>
      </p:sp>
      <p:sp>
        <p:nvSpPr>
          <p:cNvPr id="32" name="正方形/長方形 31">
            <a:extLst>
              <a:ext uri="{FF2B5EF4-FFF2-40B4-BE49-F238E27FC236}">
                <a16:creationId xmlns:a16="http://schemas.microsoft.com/office/drawing/2014/main" id="{4672F714-478C-D95D-FA1C-C4F9D8216A9B}"/>
              </a:ext>
            </a:extLst>
          </p:cNvPr>
          <p:cNvSpPr/>
          <p:nvPr/>
        </p:nvSpPr>
        <p:spPr>
          <a:xfrm>
            <a:off x="488089" y="2583783"/>
            <a:ext cx="906601" cy="22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lang="ja-JP" altLang="en-US" sz="900">
                <a:solidFill>
                  <a:schemeClr val="tx1"/>
                </a:solidFill>
                <a:latin typeface="Meiryo" panose="020B0604030504040204" pitchFamily="34" charset="-128"/>
                <a:ea typeface="Meiryo" panose="020B0604030504040204" pitchFamily="34" charset="-128"/>
              </a:rPr>
              <a:t>とりくみれい</a:t>
            </a:r>
            <a:endParaRPr kumimoji="1" lang="ja-JP" altLang="en-US" sz="900">
              <a:solidFill>
                <a:schemeClr val="tx1"/>
              </a:solidFill>
              <a:latin typeface="Meiryo" panose="020B0604030504040204" pitchFamily="34" charset="-128"/>
              <a:ea typeface="Meiryo" panose="020B0604030504040204" pitchFamily="34" charset="-128"/>
            </a:endParaRPr>
          </a:p>
        </p:txBody>
      </p:sp>
      <p:sp>
        <p:nvSpPr>
          <p:cNvPr id="33" name="正方形/長方形 32">
            <a:extLst>
              <a:ext uri="{FF2B5EF4-FFF2-40B4-BE49-F238E27FC236}">
                <a16:creationId xmlns:a16="http://schemas.microsoft.com/office/drawing/2014/main" id="{D2A0E562-8572-E106-42B6-7DDBEE6D39FC}"/>
              </a:ext>
            </a:extLst>
          </p:cNvPr>
          <p:cNvSpPr/>
          <p:nvPr/>
        </p:nvSpPr>
        <p:spPr>
          <a:xfrm>
            <a:off x="2456808" y="3510883"/>
            <a:ext cx="906601" cy="22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lang="ja-JP" altLang="en-US" sz="900">
                <a:solidFill>
                  <a:schemeClr val="tx1"/>
                </a:solidFill>
                <a:latin typeface="Meiryo" panose="020B0604030504040204" pitchFamily="34" charset="-128"/>
                <a:ea typeface="Meiryo" panose="020B0604030504040204" pitchFamily="34" charset="-128"/>
              </a:rPr>
              <a:t>たいけん</a:t>
            </a:r>
            <a:endParaRPr kumimoji="1" lang="ja-JP" altLang="en-US" sz="90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52813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A7E57D0-804A-FCAB-7F0C-7E6E0F02E01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p:spPr>
      </p:pic>
      <p:sp>
        <p:nvSpPr>
          <p:cNvPr id="3" name="スライド番号プレースホルダー 2">
            <a:extLst>
              <a:ext uri="{FF2B5EF4-FFF2-40B4-BE49-F238E27FC236}">
                <a16:creationId xmlns:a16="http://schemas.microsoft.com/office/drawing/2014/main" id="{1A0B7151-BA46-AB1D-5780-ADFE70A948B3}"/>
              </a:ext>
            </a:extLst>
          </p:cNvPr>
          <p:cNvSpPr>
            <a:spLocks noGrp="1"/>
          </p:cNvSpPr>
          <p:nvPr>
            <p:ph type="sldNum" sz="quarter" idx="12"/>
          </p:nvPr>
        </p:nvSpPr>
        <p:spPr/>
        <p:txBody>
          <a:bodyPr/>
          <a:lstStyle/>
          <a:p>
            <a:fld id="{9072E400-20F7-6041-92A7-26D857824E29}" type="slidenum">
              <a:rPr kumimoji="1" lang="ja-JP" altLang="en-US" smtClean="0"/>
              <a:t>2</a:t>
            </a:fld>
            <a:endParaRPr kumimoji="1" lang="ja-JP" altLang="en-US"/>
          </a:p>
        </p:txBody>
      </p:sp>
      <p:sp>
        <p:nvSpPr>
          <p:cNvPr id="7" name="タイトル 1">
            <a:extLst>
              <a:ext uri="{FF2B5EF4-FFF2-40B4-BE49-F238E27FC236}">
                <a16:creationId xmlns:a16="http://schemas.microsoft.com/office/drawing/2014/main" id="{62201630-DD1E-46D5-C57A-598FE39A9A06}"/>
              </a:ext>
            </a:extLst>
          </p:cNvPr>
          <p:cNvSpPr txBox="1">
            <a:spLocks/>
          </p:cNvSpPr>
          <p:nvPr/>
        </p:nvSpPr>
        <p:spPr>
          <a:xfrm>
            <a:off x="838200" y="27662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800" b="1" i="0" kern="1200">
                <a:solidFill>
                  <a:schemeClr val="tx1"/>
                </a:solidFill>
                <a:latin typeface="Meiryo" panose="020B0604030504040204" pitchFamily="34" charset="-128"/>
                <a:ea typeface="Meiryo" panose="020B0604030504040204" pitchFamily="34" charset="-128"/>
                <a:cs typeface="+mj-cs"/>
              </a:defRPr>
            </a:lvl1pPr>
          </a:lstStyle>
          <a:p>
            <a:pPr algn="ctr"/>
            <a:r>
              <a:rPr lang="ja-JP" altLang="en-US" sz="4000"/>
              <a:t>農業遺産とは？</a:t>
            </a:r>
          </a:p>
        </p:txBody>
      </p:sp>
      <p:sp>
        <p:nvSpPr>
          <p:cNvPr id="8" name="テキスト ボックス 7">
            <a:extLst>
              <a:ext uri="{FF2B5EF4-FFF2-40B4-BE49-F238E27FC236}">
                <a16:creationId xmlns:a16="http://schemas.microsoft.com/office/drawing/2014/main" id="{2E9E793D-B1F0-379E-BD07-649A66A61997}"/>
              </a:ext>
            </a:extLst>
          </p:cNvPr>
          <p:cNvSpPr txBox="1"/>
          <p:nvPr/>
        </p:nvSpPr>
        <p:spPr>
          <a:xfrm>
            <a:off x="5444360" y="2841786"/>
            <a:ext cx="870751" cy="338554"/>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い</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さん</a:t>
            </a:r>
            <a:endParaRPr kumimoji="1" lang="ja-JP" altLang="en-US" sz="16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58651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A7E57D0-804A-FCAB-7F0C-7E6E0F02E01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p:spPr>
      </p:pic>
      <p:sp>
        <p:nvSpPr>
          <p:cNvPr id="2" name="タイトル 1">
            <a:extLst>
              <a:ext uri="{FF2B5EF4-FFF2-40B4-BE49-F238E27FC236}">
                <a16:creationId xmlns:a16="http://schemas.microsoft.com/office/drawing/2014/main" id="{0A6BEF20-E940-4D15-1449-FCFD28680E8F}"/>
              </a:ext>
            </a:extLst>
          </p:cNvPr>
          <p:cNvSpPr>
            <a:spLocks noGrp="1"/>
          </p:cNvSpPr>
          <p:nvPr>
            <p:ph type="title"/>
          </p:nvPr>
        </p:nvSpPr>
        <p:spPr>
          <a:xfrm>
            <a:off x="838200" y="2766217"/>
            <a:ext cx="10515600" cy="1325563"/>
          </a:xfrm>
        </p:spPr>
        <p:txBody>
          <a:bodyPr>
            <a:normAutofit/>
          </a:bodyPr>
          <a:lstStyle/>
          <a:p>
            <a:pPr algn="ctr"/>
            <a:r>
              <a:rPr kumimoji="1" lang="ja-JP" altLang="en-US" sz="4000" b="1">
                <a:latin typeface="Meiryo" panose="020B0604030504040204" pitchFamily="34" charset="-128"/>
                <a:ea typeface="Meiryo" panose="020B0604030504040204" pitchFamily="34" charset="-128"/>
              </a:rPr>
              <a:t>宮崎県高千穂</a:t>
            </a:r>
            <a:r>
              <a:rPr kumimoji="1" lang="ja-JP" altLang="en-US" sz="4000" b="1" dirty="0">
                <a:latin typeface="Meiryo" panose="020B0604030504040204" pitchFamily="34" charset="-128"/>
                <a:ea typeface="Meiryo" panose="020B0604030504040204" pitchFamily="34" charset="-128"/>
              </a:rPr>
              <a:t>郷・椎葉山地域</a:t>
            </a:r>
          </a:p>
        </p:txBody>
      </p:sp>
      <p:sp>
        <p:nvSpPr>
          <p:cNvPr id="3" name="スライド番号プレースホルダー 2">
            <a:extLst>
              <a:ext uri="{FF2B5EF4-FFF2-40B4-BE49-F238E27FC236}">
                <a16:creationId xmlns:a16="http://schemas.microsoft.com/office/drawing/2014/main" id="{D3450AA5-0AC3-A7AC-4675-3B7EBD0FBC05}"/>
              </a:ext>
            </a:extLst>
          </p:cNvPr>
          <p:cNvSpPr>
            <a:spLocks noGrp="1"/>
          </p:cNvSpPr>
          <p:nvPr>
            <p:ph type="sldNum" sz="quarter" idx="12"/>
          </p:nvPr>
        </p:nvSpPr>
        <p:spPr/>
        <p:txBody>
          <a:bodyPr/>
          <a:lstStyle/>
          <a:p>
            <a:fld id="{9072E400-20F7-6041-92A7-26D857824E29}" type="slidenum">
              <a:rPr kumimoji="1" lang="ja-JP" altLang="en-US" smtClean="0"/>
              <a:t>20</a:t>
            </a:fld>
            <a:endParaRPr kumimoji="1" lang="ja-JP" altLang="en-US"/>
          </a:p>
        </p:txBody>
      </p:sp>
      <p:sp>
        <p:nvSpPr>
          <p:cNvPr id="5" name="テキスト ボックス 4">
            <a:extLst>
              <a:ext uri="{FF2B5EF4-FFF2-40B4-BE49-F238E27FC236}">
                <a16:creationId xmlns:a16="http://schemas.microsoft.com/office/drawing/2014/main" id="{DB7EB32B-1940-0584-7848-89AB2FFC372C}"/>
              </a:ext>
            </a:extLst>
          </p:cNvPr>
          <p:cNvSpPr txBox="1"/>
          <p:nvPr/>
        </p:nvSpPr>
        <p:spPr>
          <a:xfrm>
            <a:off x="4339484" y="2880515"/>
            <a:ext cx="2012089" cy="246221"/>
          </a:xfrm>
          <a:prstGeom prst="rect">
            <a:avLst/>
          </a:prstGeom>
          <a:noFill/>
        </p:spPr>
        <p:txBody>
          <a:bodyPr wrap="none" rtlCol="0">
            <a:spAutoFit/>
          </a:bodyPr>
          <a:lstStyle/>
          <a:p>
            <a:r>
              <a:rPr kumimoji="1" lang="ja-JP" altLang="en-US" sz="1000" spc="300">
                <a:latin typeface="Meiryo" panose="020B0604030504040204" pitchFamily="34" charset="-128"/>
                <a:ea typeface="Meiryo" panose="020B0604030504040204" pitchFamily="34" charset="-128"/>
              </a:rPr>
              <a:t>たか　</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ち　</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ほ　</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ごう</a:t>
            </a:r>
          </a:p>
        </p:txBody>
      </p:sp>
      <p:sp>
        <p:nvSpPr>
          <p:cNvPr id="6" name="テキスト ボックス 5">
            <a:extLst>
              <a:ext uri="{FF2B5EF4-FFF2-40B4-BE49-F238E27FC236}">
                <a16:creationId xmlns:a16="http://schemas.microsoft.com/office/drawing/2014/main" id="{AC4D14EA-D17D-CCBE-4F4B-9289F8320485}"/>
              </a:ext>
            </a:extLst>
          </p:cNvPr>
          <p:cNvSpPr txBox="1"/>
          <p:nvPr/>
        </p:nvSpPr>
        <p:spPr>
          <a:xfrm>
            <a:off x="6954096" y="2880515"/>
            <a:ext cx="2433680" cy="246221"/>
          </a:xfrm>
          <a:prstGeom prst="rect">
            <a:avLst/>
          </a:prstGeom>
          <a:noFill/>
        </p:spPr>
        <p:txBody>
          <a:bodyPr wrap="none" rtlCol="0">
            <a:spAutoFit/>
          </a:bodyPr>
          <a:lstStyle/>
          <a:p>
            <a:r>
              <a:rPr kumimoji="1" lang="ja-JP" altLang="en-US" sz="1000" spc="300">
                <a:latin typeface="Meiryo" panose="020B0604030504040204" pitchFamily="34" charset="-128"/>
                <a:ea typeface="Meiryo" panose="020B0604030504040204" pitchFamily="34" charset="-128"/>
              </a:rPr>
              <a:t>しい　</a:t>
            </a:r>
            <a:r>
              <a:rPr lang="ja-JP" altLang="en-US" sz="1000" spc="300">
                <a:latin typeface="Meiryo" panose="020B0604030504040204" pitchFamily="34" charset="-128"/>
                <a:ea typeface="Meiryo" panose="020B0604030504040204" pitchFamily="34" charset="-128"/>
              </a:rPr>
              <a:t>ば</a:t>
            </a:r>
            <a:r>
              <a:rPr kumimoji="1" lang="ja-JP" altLang="en-US" sz="1000" spc="300">
                <a:latin typeface="Meiryo" panose="020B0604030504040204" pitchFamily="34" charset="-128"/>
                <a:ea typeface="Meiryo" panose="020B0604030504040204" pitchFamily="34" charset="-128"/>
              </a:rPr>
              <a:t>　</a:t>
            </a:r>
            <a:r>
              <a:rPr lang="ja-JP" altLang="en-US" sz="1000" spc="300">
                <a:latin typeface="Meiryo" panose="020B0604030504040204" pitchFamily="34" charset="-128"/>
                <a:ea typeface="Meiryo" panose="020B0604030504040204" pitchFamily="34" charset="-128"/>
              </a:rPr>
              <a:t>やま</a:t>
            </a:r>
            <a:r>
              <a:rPr kumimoji="1" lang="ja-JP" altLang="en-US" sz="1000" spc="300">
                <a:latin typeface="Meiryo" panose="020B0604030504040204" pitchFamily="34" charset="-128"/>
                <a:ea typeface="Meiryo" panose="020B0604030504040204" pitchFamily="34" charset="-128"/>
              </a:rPr>
              <a:t>　</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　</a:t>
            </a:r>
            <a:r>
              <a:rPr lang="ja-JP" altLang="en-US" sz="1000" spc="300">
                <a:latin typeface="Meiryo" panose="020B0604030504040204" pitchFamily="34" charset="-128"/>
                <a:ea typeface="Meiryo" panose="020B0604030504040204" pitchFamily="34" charset="-128"/>
              </a:rPr>
              <a:t>ち　いき</a:t>
            </a:r>
            <a:endParaRPr kumimoji="1" lang="ja-JP" altLang="en-US" sz="1000" spc="30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F6B9750A-B205-10DA-881B-F051D2B92477}"/>
              </a:ext>
            </a:extLst>
          </p:cNvPr>
          <p:cNvSpPr txBox="1"/>
          <p:nvPr/>
        </p:nvSpPr>
        <p:spPr>
          <a:xfrm>
            <a:off x="2801196" y="2880515"/>
            <a:ext cx="1518364" cy="246221"/>
          </a:xfrm>
          <a:prstGeom prst="rect">
            <a:avLst/>
          </a:prstGeom>
          <a:noFill/>
        </p:spPr>
        <p:txBody>
          <a:bodyPr wrap="none" rtlCol="0">
            <a:spAutoFit/>
          </a:bodyPr>
          <a:lstStyle/>
          <a:p>
            <a:r>
              <a:rPr lang="ja-JP" altLang="en-US" sz="1000" spc="300">
                <a:latin typeface="Meiryo" panose="020B0604030504040204" pitchFamily="34" charset="-128"/>
                <a:ea typeface="Meiryo" panose="020B0604030504040204" pitchFamily="34" charset="-128"/>
              </a:rPr>
              <a:t>みや　ざき　けん</a:t>
            </a:r>
            <a:endParaRPr kumimoji="1" lang="ja-JP" altLang="en-US" sz="1000" spc="3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24067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367772-EB46-09E3-9557-A15A603C3313}"/>
              </a:ext>
            </a:extLst>
          </p:cNvPr>
          <p:cNvSpPr>
            <a:spLocks noGrp="1"/>
          </p:cNvSpPr>
          <p:nvPr>
            <p:ph type="title"/>
          </p:nvPr>
        </p:nvSpPr>
        <p:spPr>
          <a:xfrm>
            <a:off x="120869" y="237305"/>
            <a:ext cx="11950262" cy="604203"/>
          </a:xfrm>
        </p:spPr>
        <p:txBody>
          <a:bodyPr>
            <a:normAutofit/>
          </a:bodyPr>
          <a:lstStyle/>
          <a:p>
            <a:r>
              <a:rPr lang="ja-JP" altLang="en-US" b="1" i="0" dirty="0">
                <a:effectLst/>
                <a:latin typeface="メイリオ" panose="020B0604030504040204" pitchFamily="50" charset="-128"/>
                <a:ea typeface="メイリオ" panose="020B0604030504040204" pitchFamily="50" charset="-128"/>
              </a:rPr>
              <a:t>世界農業遺産　宮崎県高千穂郷・</a:t>
            </a:r>
            <a:r>
              <a:rPr lang="ja-JP" altLang="en-US" b="1" i="0">
                <a:effectLst/>
                <a:latin typeface="メイリオ" panose="020B0604030504040204" pitchFamily="50" charset="-128"/>
                <a:ea typeface="メイリオ" panose="020B0604030504040204" pitchFamily="50" charset="-128"/>
              </a:rPr>
              <a:t>椎葉山地域</a:t>
            </a:r>
            <a:endParaRPr kumimoji="1" lang="ja-JP" altLang="en-US" strike="sngStrike" dirty="0"/>
          </a:p>
        </p:txBody>
      </p:sp>
      <p:sp>
        <p:nvSpPr>
          <p:cNvPr id="3" name="コンテンツ プレースホルダー 2">
            <a:extLst>
              <a:ext uri="{FF2B5EF4-FFF2-40B4-BE49-F238E27FC236}">
                <a16:creationId xmlns:a16="http://schemas.microsoft.com/office/drawing/2014/main" id="{B386BA86-CA92-26D4-33C1-0AB4A130CEE9}"/>
              </a:ext>
            </a:extLst>
          </p:cNvPr>
          <p:cNvSpPr>
            <a:spLocks noGrp="1"/>
          </p:cNvSpPr>
          <p:nvPr>
            <p:ph idx="1"/>
          </p:nvPr>
        </p:nvSpPr>
        <p:spPr>
          <a:xfrm>
            <a:off x="774988" y="1698239"/>
            <a:ext cx="4428438" cy="3440101"/>
          </a:xfrm>
        </p:spPr>
        <p:txBody>
          <a:bodyPr>
            <a:noAutofit/>
          </a:bodyPr>
          <a:lstStyle/>
          <a:p>
            <a:pPr>
              <a:lnSpc>
                <a:spcPct val="130000"/>
              </a:lnSpc>
            </a:pPr>
            <a:r>
              <a:rPr kumimoji="1" lang="ja-JP" altLang="en-US" sz="2000" dirty="0"/>
              <a:t>この地域では、森林の恵みを持続的に利用しながら</a:t>
            </a:r>
            <a:r>
              <a:rPr kumimoji="1" lang="ja-JP" altLang="en-US" sz="2000"/>
              <a:t>、木材</a:t>
            </a:r>
            <a:r>
              <a:rPr kumimoji="1" lang="ja-JP" altLang="en-US" sz="2000" dirty="0"/>
              <a:t>、和牛、茶、米の生産、焼き畑などを組み合わせた農林業が営まれて</a:t>
            </a:r>
            <a:r>
              <a:rPr kumimoji="1" lang="ja-JP" altLang="en-US" sz="2000"/>
              <a:t>います。</a:t>
            </a:r>
            <a:endParaRPr lang="en-US" altLang="ja-JP" sz="2000" dirty="0"/>
          </a:p>
          <a:p>
            <a:pPr>
              <a:lnSpc>
                <a:spcPct val="130000"/>
              </a:lnSpc>
            </a:pPr>
            <a:r>
              <a:rPr kumimoji="1" lang="ja-JP" altLang="en-US" sz="2000" dirty="0"/>
              <a:t>五穀豊穣を願い奉納される「</a:t>
            </a:r>
            <a:r>
              <a:rPr kumimoji="1" lang="ja-JP" altLang="en-US" sz="2000"/>
              <a:t>神楽」</a:t>
            </a:r>
            <a:r>
              <a:rPr kumimoji="1" lang="en-US" altLang="ja-JP" sz="2000" dirty="0"/>
              <a:t>(p.25</a:t>
            </a:r>
            <a:r>
              <a:rPr kumimoji="1" lang="ja-JP" altLang="en-US" sz="2000"/>
              <a:t>を参照</a:t>
            </a:r>
            <a:r>
              <a:rPr kumimoji="1" lang="en-US" altLang="ja-JP" sz="2000" dirty="0"/>
              <a:t>)</a:t>
            </a:r>
            <a:r>
              <a:rPr kumimoji="1" lang="ja-JP" altLang="en-US" sz="2000"/>
              <a:t>は</a:t>
            </a:r>
            <a:r>
              <a:rPr kumimoji="1" lang="ja-JP" altLang="en-US" sz="2000" dirty="0"/>
              <a:t>、地域の絆の象ちょうとして大切に受け継がれています。 </a:t>
            </a:r>
          </a:p>
        </p:txBody>
      </p:sp>
      <p:sp>
        <p:nvSpPr>
          <p:cNvPr id="4" name="スライド番号プレースホルダー 3">
            <a:extLst>
              <a:ext uri="{FF2B5EF4-FFF2-40B4-BE49-F238E27FC236}">
                <a16:creationId xmlns:a16="http://schemas.microsoft.com/office/drawing/2014/main" id="{1DF952F1-4A9F-452F-27F2-D98B59686B4E}"/>
              </a:ext>
            </a:extLst>
          </p:cNvPr>
          <p:cNvSpPr>
            <a:spLocks noGrp="1"/>
          </p:cNvSpPr>
          <p:nvPr>
            <p:ph type="sldNum" sz="quarter" idx="12"/>
          </p:nvPr>
        </p:nvSpPr>
        <p:spPr/>
        <p:txBody>
          <a:bodyPr/>
          <a:lstStyle/>
          <a:p>
            <a:fld id="{9072E400-20F7-6041-92A7-26D857824E29}" type="slidenum">
              <a:rPr kumimoji="1" lang="ja-JP" altLang="en-US" smtClean="0"/>
              <a:t>21</a:t>
            </a:fld>
            <a:endParaRPr kumimoji="1" lang="ja-JP" altLang="en-US"/>
          </a:p>
        </p:txBody>
      </p:sp>
      <p:pic>
        <p:nvPicPr>
          <p:cNvPr id="6" name="図 5" descr="山と湖の風景&#10;&#10;自動的に生成された説明">
            <a:extLst>
              <a:ext uri="{FF2B5EF4-FFF2-40B4-BE49-F238E27FC236}">
                <a16:creationId xmlns:a16="http://schemas.microsoft.com/office/drawing/2014/main" id="{F547B89D-5EA3-A636-3A2E-7599D0F61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708" y="1657996"/>
            <a:ext cx="6115736" cy="3440101"/>
          </a:xfrm>
          <a:prstGeom prst="rect">
            <a:avLst/>
          </a:prstGeom>
          <a:ln w="12700">
            <a:solidFill>
              <a:schemeClr val="tx1"/>
            </a:solidFill>
          </a:ln>
          <a:effectLst/>
        </p:spPr>
      </p:pic>
      <p:sp>
        <p:nvSpPr>
          <p:cNvPr id="7" name="コンテンツ プレースホルダー 2">
            <a:extLst>
              <a:ext uri="{FF2B5EF4-FFF2-40B4-BE49-F238E27FC236}">
                <a16:creationId xmlns:a16="http://schemas.microsoft.com/office/drawing/2014/main" id="{ECEFBAD3-01F3-4A60-590B-28708CF04691}"/>
              </a:ext>
            </a:extLst>
          </p:cNvPr>
          <p:cNvSpPr txBox="1">
            <a:spLocks/>
          </p:cNvSpPr>
          <p:nvPr/>
        </p:nvSpPr>
        <p:spPr>
          <a:xfrm>
            <a:off x="636611" y="5256484"/>
            <a:ext cx="10918778" cy="8221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20000"/>
              </a:lnSpc>
            </a:pPr>
            <a:r>
              <a:rPr lang="ja-JP" altLang="ja-JP" sz="2800" kern="100" dirty="0">
                <a:effectLst/>
                <a:highlight>
                  <a:srgbClr val="FFE79A"/>
                </a:highlight>
                <a:cs typeface="Times New Roman" panose="02020603050405020304" pitchFamily="18" charset="0"/>
              </a:rPr>
              <a:t>平地が少ないこの地域では、農家がいくつもの農業</a:t>
            </a:r>
            <a:r>
              <a:rPr lang="ja-JP" altLang="ja-JP" sz="2800" kern="100">
                <a:effectLst/>
                <a:highlight>
                  <a:srgbClr val="FFE79A"/>
                </a:highlight>
                <a:cs typeface="Times New Roman" panose="02020603050405020304" pitchFamily="18" charset="0"/>
              </a:rPr>
              <a:t>を組み合わせた</a:t>
            </a:r>
            <a:r>
              <a:rPr lang="ja-JP" altLang="ja-JP" sz="2800" b="1" kern="100">
                <a:effectLst/>
                <a:highlight>
                  <a:srgbClr val="FFE79A"/>
                </a:highlight>
                <a:cs typeface="Times New Roman" panose="02020603050405020304" pitchFamily="18" charset="0"/>
              </a:rPr>
              <a:t>「</a:t>
            </a:r>
            <a:r>
              <a:rPr lang="ja-JP" altLang="ja-JP" sz="2800" b="1" kern="100" dirty="0">
                <a:effectLst/>
                <a:highlight>
                  <a:srgbClr val="FFE79A"/>
                </a:highlight>
                <a:cs typeface="Times New Roman" panose="02020603050405020304" pitchFamily="18" charset="0"/>
              </a:rPr>
              <a:t>複合経営」</a:t>
            </a:r>
            <a:r>
              <a:rPr lang="ja-JP" altLang="ja-JP" sz="2800" kern="100" dirty="0">
                <a:effectLst/>
                <a:highlight>
                  <a:srgbClr val="FFE79A"/>
                </a:highlight>
                <a:cs typeface="Times New Roman" panose="02020603050405020304" pitchFamily="18" charset="0"/>
              </a:rPr>
              <a:t>で生計を立てて</a:t>
            </a:r>
            <a:r>
              <a:rPr lang="ja-JP" altLang="ja-JP" sz="2800" kern="100">
                <a:effectLst/>
                <a:highlight>
                  <a:srgbClr val="FFE79A"/>
                </a:highlight>
                <a:cs typeface="Times New Roman" panose="02020603050405020304" pitchFamily="18" charset="0"/>
              </a:rPr>
              <a:t>います。</a:t>
            </a:r>
            <a:endParaRPr lang="ja-JP" altLang="ja-JP" sz="2800" kern="100" dirty="0">
              <a:solidFill>
                <a:srgbClr val="FF0000"/>
              </a:solidFill>
              <a:effectLst/>
              <a:highlight>
                <a:srgbClr val="FFE79A"/>
              </a:highlight>
              <a:cs typeface="Times New Roman" panose="02020603050405020304" pitchFamily="18" charset="0"/>
            </a:endParaRPr>
          </a:p>
        </p:txBody>
      </p:sp>
      <p:sp>
        <p:nvSpPr>
          <p:cNvPr id="5" name="テキスト ボックス 4">
            <a:extLst>
              <a:ext uri="{FF2B5EF4-FFF2-40B4-BE49-F238E27FC236}">
                <a16:creationId xmlns:a16="http://schemas.microsoft.com/office/drawing/2014/main" id="{6681A81D-FAE1-AE9F-E6FD-07C143085B2A}"/>
              </a:ext>
            </a:extLst>
          </p:cNvPr>
          <p:cNvSpPr txBox="1"/>
          <p:nvPr/>
        </p:nvSpPr>
        <p:spPr>
          <a:xfrm>
            <a:off x="806518" y="3324953"/>
            <a:ext cx="1210588"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ごこくほうじょう</a:t>
            </a:r>
          </a:p>
        </p:txBody>
      </p:sp>
      <p:sp>
        <p:nvSpPr>
          <p:cNvPr id="8" name="テキスト ボックス 7">
            <a:extLst>
              <a:ext uri="{FF2B5EF4-FFF2-40B4-BE49-F238E27FC236}">
                <a16:creationId xmlns:a16="http://schemas.microsoft.com/office/drawing/2014/main" id="{339B280B-5D04-14F0-2F97-12F593751920}"/>
              </a:ext>
            </a:extLst>
          </p:cNvPr>
          <p:cNvSpPr txBox="1"/>
          <p:nvPr/>
        </p:nvSpPr>
        <p:spPr>
          <a:xfrm>
            <a:off x="2540726" y="3324953"/>
            <a:ext cx="697627"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ほうのう</a:t>
            </a:r>
          </a:p>
        </p:txBody>
      </p:sp>
      <p:sp>
        <p:nvSpPr>
          <p:cNvPr id="9" name="テキスト ボックス 8">
            <a:extLst>
              <a:ext uri="{FF2B5EF4-FFF2-40B4-BE49-F238E27FC236}">
                <a16:creationId xmlns:a16="http://schemas.microsoft.com/office/drawing/2014/main" id="{9A94C4C9-165A-C897-D633-59C94E335919}"/>
              </a:ext>
            </a:extLst>
          </p:cNvPr>
          <p:cNvSpPr txBox="1"/>
          <p:nvPr/>
        </p:nvSpPr>
        <p:spPr>
          <a:xfrm>
            <a:off x="4138296" y="3324953"/>
            <a:ext cx="569387"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かぐら</a:t>
            </a:r>
          </a:p>
        </p:txBody>
      </p:sp>
      <p:sp>
        <p:nvSpPr>
          <p:cNvPr id="11" name="コンテンツ プレースホルダー 2">
            <a:extLst>
              <a:ext uri="{FF2B5EF4-FFF2-40B4-BE49-F238E27FC236}">
                <a16:creationId xmlns:a16="http://schemas.microsoft.com/office/drawing/2014/main" id="{C2E68A84-400E-4F2C-94BA-298C154AB0D2}"/>
              </a:ext>
            </a:extLst>
          </p:cNvPr>
          <p:cNvSpPr txBox="1">
            <a:spLocks/>
          </p:cNvSpPr>
          <p:nvPr/>
        </p:nvSpPr>
        <p:spPr>
          <a:xfrm>
            <a:off x="312274" y="1115457"/>
            <a:ext cx="11567452" cy="604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b="1" dirty="0"/>
              <a:t>高千穂郷・椎葉山の「山間地農林業複合システム」</a:t>
            </a:r>
          </a:p>
        </p:txBody>
      </p:sp>
      <p:sp>
        <p:nvSpPr>
          <p:cNvPr id="12" name="テキスト ボックス 11">
            <a:extLst>
              <a:ext uri="{FF2B5EF4-FFF2-40B4-BE49-F238E27FC236}">
                <a16:creationId xmlns:a16="http://schemas.microsoft.com/office/drawing/2014/main" id="{EDD1BD8B-1FD6-B22C-610B-69A4AAC62D4F}"/>
              </a:ext>
            </a:extLst>
          </p:cNvPr>
          <p:cNvSpPr txBox="1"/>
          <p:nvPr/>
        </p:nvSpPr>
        <p:spPr>
          <a:xfrm>
            <a:off x="3810847" y="109453"/>
            <a:ext cx="1430200" cy="246221"/>
          </a:xfrm>
          <a:prstGeom prst="rect">
            <a:avLst/>
          </a:prstGeom>
          <a:noFill/>
        </p:spPr>
        <p:txBody>
          <a:bodyPr wrap="none" rtlCol="0">
            <a:spAutoFit/>
          </a:bodyPr>
          <a:lstStyle/>
          <a:p>
            <a:r>
              <a:rPr kumimoji="1" lang="ja-JP" altLang="en-US" sz="1000" spc="300">
                <a:latin typeface="Meiryo" panose="020B0604030504040204" pitchFamily="34" charset="-128"/>
                <a:ea typeface="Meiryo" panose="020B0604030504040204" pitchFamily="34" charset="-128"/>
              </a:rPr>
              <a:t>たか</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ち</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ほ</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ごう</a:t>
            </a:r>
          </a:p>
        </p:txBody>
      </p:sp>
      <p:sp>
        <p:nvSpPr>
          <p:cNvPr id="13" name="テキスト ボックス 12">
            <a:extLst>
              <a:ext uri="{FF2B5EF4-FFF2-40B4-BE49-F238E27FC236}">
                <a16:creationId xmlns:a16="http://schemas.microsoft.com/office/drawing/2014/main" id="{828E883C-FC36-39F6-FA5D-35BC9CF5EF4D}"/>
              </a:ext>
            </a:extLst>
          </p:cNvPr>
          <p:cNvSpPr txBox="1"/>
          <p:nvPr/>
        </p:nvSpPr>
        <p:spPr>
          <a:xfrm>
            <a:off x="5526572" y="109453"/>
            <a:ext cx="1845377" cy="246221"/>
          </a:xfrm>
          <a:prstGeom prst="rect">
            <a:avLst/>
          </a:prstGeom>
          <a:noFill/>
        </p:spPr>
        <p:txBody>
          <a:bodyPr wrap="none" rtlCol="0">
            <a:spAutoFit/>
          </a:bodyPr>
          <a:lstStyle/>
          <a:p>
            <a:r>
              <a:rPr kumimoji="1" lang="ja-JP" altLang="en-US" sz="1000" spc="300">
                <a:latin typeface="Meiryo" panose="020B0604030504040204" pitchFamily="34" charset="-128"/>
                <a:ea typeface="Meiryo" panose="020B0604030504040204" pitchFamily="34" charset="-128"/>
              </a:rPr>
              <a:t>しい</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ば</a:t>
            </a:r>
            <a:r>
              <a:rPr kumimoji="1" lang="en-US" altLang="ja-JP" sz="1000" spc="300" dirty="0">
                <a:latin typeface="Meiryo" panose="020B0604030504040204" pitchFamily="34" charset="-128"/>
                <a:ea typeface="Meiryo" panose="020B0604030504040204" pitchFamily="34" charset="-128"/>
              </a:rPr>
              <a:t> </a:t>
            </a:r>
            <a:r>
              <a:rPr lang="ja-JP" altLang="en-US" sz="1000" spc="300">
                <a:latin typeface="Meiryo" panose="020B0604030504040204" pitchFamily="34" charset="-128"/>
                <a:ea typeface="Meiryo" panose="020B0604030504040204" pitchFamily="34" charset="-128"/>
              </a:rPr>
              <a:t>やま</a:t>
            </a:r>
            <a:r>
              <a:rPr kumimoji="1" lang="en-US" altLang="ja-JP" sz="1000" spc="300" dirty="0">
                <a:latin typeface="Meiryo" panose="020B0604030504040204" pitchFamily="34" charset="-128"/>
                <a:ea typeface="Meiryo" panose="020B0604030504040204" pitchFamily="34" charset="-128"/>
              </a:rPr>
              <a:t> </a:t>
            </a:r>
            <a:r>
              <a:rPr lang="ja-JP" altLang="en-US" sz="1000" spc="300">
                <a:latin typeface="Meiryo" panose="020B0604030504040204" pitchFamily="34" charset="-128"/>
                <a:ea typeface="Meiryo" panose="020B0604030504040204" pitchFamily="34" charset="-128"/>
              </a:rPr>
              <a:t>ち</a:t>
            </a:r>
            <a:r>
              <a:rPr lang="en-US" altLang="ja-JP" sz="1000" spc="300" dirty="0">
                <a:latin typeface="Meiryo" panose="020B0604030504040204" pitchFamily="34" charset="-128"/>
                <a:ea typeface="Meiryo" panose="020B0604030504040204" pitchFamily="34" charset="-128"/>
              </a:rPr>
              <a:t> </a:t>
            </a:r>
            <a:r>
              <a:rPr lang="ja-JP" altLang="en-US" sz="1000" spc="300">
                <a:latin typeface="Meiryo" panose="020B0604030504040204" pitchFamily="34" charset="-128"/>
                <a:ea typeface="Meiryo" panose="020B0604030504040204" pitchFamily="34" charset="-128"/>
              </a:rPr>
              <a:t>いき</a:t>
            </a:r>
            <a:endParaRPr kumimoji="1" lang="ja-JP" altLang="en-US" sz="1000" spc="300">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D7E274CF-017C-CEBE-FB07-97CA2738C3B0}"/>
              </a:ext>
            </a:extLst>
          </p:cNvPr>
          <p:cNvSpPr/>
          <p:nvPr/>
        </p:nvSpPr>
        <p:spPr>
          <a:xfrm>
            <a:off x="1582847" y="101933"/>
            <a:ext cx="84341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kumimoji="1" lang="ja-JP" altLang="en-US" sz="1200">
                <a:solidFill>
                  <a:schemeClr val="tx1"/>
                </a:solidFill>
                <a:latin typeface="Meiryo" panose="020B0604030504040204" pitchFamily="34" charset="-128"/>
                <a:ea typeface="Meiryo" panose="020B0604030504040204" pitchFamily="34" charset="-128"/>
              </a:rPr>
              <a:t>い</a:t>
            </a:r>
            <a:r>
              <a:rPr kumimoji="1" lang="en-US" altLang="ja-JP" sz="1200" dirty="0">
                <a:solidFill>
                  <a:schemeClr val="tx1"/>
                </a:solidFill>
                <a:latin typeface="Meiryo" panose="020B0604030504040204" pitchFamily="34" charset="-128"/>
                <a:ea typeface="Meiryo" panose="020B0604030504040204" pitchFamily="34" charset="-128"/>
              </a:rPr>
              <a:t> </a:t>
            </a:r>
            <a:r>
              <a:rPr kumimoji="1" lang="ja-JP" altLang="en-US" sz="1200">
                <a:solidFill>
                  <a:schemeClr val="tx1"/>
                </a:solidFill>
                <a:latin typeface="Meiryo" panose="020B0604030504040204" pitchFamily="34" charset="-128"/>
                <a:ea typeface="Meiryo" panose="020B0604030504040204" pitchFamily="34" charset="-128"/>
              </a:rPr>
              <a:t>さん</a:t>
            </a:r>
          </a:p>
        </p:txBody>
      </p:sp>
      <p:sp>
        <p:nvSpPr>
          <p:cNvPr id="10" name="テキスト ボックス 9">
            <a:extLst>
              <a:ext uri="{FF2B5EF4-FFF2-40B4-BE49-F238E27FC236}">
                <a16:creationId xmlns:a16="http://schemas.microsoft.com/office/drawing/2014/main" id="{E2C91B11-D175-064E-3EF7-C93795B320D0}"/>
              </a:ext>
            </a:extLst>
          </p:cNvPr>
          <p:cNvSpPr txBox="1"/>
          <p:nvPr/>
        </p:nvSpPr>
        <p:spPr>
          <a:xfrm>
            <a:off x="2633059" y="109453"/>
            <a:ext cx="1210588"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みや</a:t>
            </a:r>
            <a:r>
              <a:rPr lang="ja-JP" altLang="en-US" sz="1000" dirty="0">
                <a:latin typeface="Meiryo" panose="020B0604030504040204" pitchFamily="34" charset="-128"/>
                <a:ea typeface="Meiryo" panose="020B0604030504040204" pitchFamily="34" charset="-128"/>
              </a:rPr>
              <a:t>　</a:t>
            </a:r>
            <a:r>
              <a:rPr kumimoji="1" lang="ja-JP" altLang="en-US" sz="1000">
                <a:latin typeface="Meiryo" panose="020B0604030504040204" pitchFamily="34" charset="-128"/>
                <a:ea typeface="Meiryo" panose="020B0604030504040204" pitchFamily="34" charset="-128"/>
              </a:rPr>
              <a:t>ざき</a:t>
            </a:r>
            <a:r>
              <a:rPr lang="ja-JP" altLang="en-US" sz="1000">
                <a:latin typeface="Meiryo" panose="020B0604030504040204" pitchFamily="34" charset="-128"/>
                <a:ea typeface="Meiryo" panose="020B0604030504040204" pitchFamily="34" charset="-128"/>
              </a:rPr>
              <a:t>　</a:t>
            </a:r>
            <a:r>
              <a:rPr kumimoji="1" lang="ja-JP" altLang="en-US" sz="1000">
                <a:latin typeface="Meiryo" panose="020B0604030504040204" pitchFamily="34" charset="-128"/>
                <a:ea typeface="Meiryo" panose="020B0604030504040204" pitchFamily="34" charset="-128"/>
              </a:rPr>
              <a:t>けん</a:t>
            </a:r>
          </a:p>
        </p:txBody>
      </p:sp>
      <p:sp>
        <p:nvSpPr>
          <p:cNvPr id="15" name="正方形/長方形 14">
            <a:extLst>
              <a:ext uri="{FF2B5EF4-FFF2-40B4-BE49-F238E27FC236}">
                <a16:creationId xmlns:a16="http://schemas.microsoft.com/office/drawing/2014/main" id="{B42BF7DE-2614-5FE9-086F-2669967E613B}"/>
              </a:ext>
            </a:extLst>
          </p:cNvPr>
          <p:cNvSpPr/>
          <p:nvPr/>
        </p:nvSpPr>
        <p:spPr>
          <a:xfrm>
            <a:off x="6002447" y="927433"/>
            <a:ext cx="84341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r>
              <a:rPr lang="ja-JP" altLang="en-US" sz="1200">
                <a:solidFill>
                  <a:schemeClr val="tx1"/>
                </a:solidFill>
                <a:latin typeface="Meiryo" panose="020B0604030504040204" pitchFamily="34" charset="-128"/>
                <a:ea typeface="Meiryo" panose="020B0604030504040204" pitchFamily="34" charset="-128"/>
              </a:rPr>
              <a:t>ふくごう</a:t>
            </a:r>
            <a:endParaRPr kumimoji="1" lang="ja-JP" altLang="en-US" sz="1200">
              <a:solidFill>
                <a:schemeClr val="tx1"/>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1C80377E-3209-2D19-1BB6-0E9B3081C3BA}"/>
              </a:ext>
            </a:extLst>
          </p:cNvPr>
          <p:cNvSpPr txBox="1"/>
          <p:nvPr/>
        </p:nvSpPr>
        <p:spPr>
          <a:xfrm>
            <a:off x="3302907" y="1610240"/>
            <a:ext cx="441146"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めぐ</a:t>
            </a:r>
          </a:p>
        </p:txBody>
      </p:sp>
      <p:sp>
        <p:nvSpPr>
          <p:cNvPr id="17" name="テキスト ボックス 16">
            <a:extLst>
              <a:ext uri="{FF2B5EF4-FFF2-40B4-BE49-F238E27FC236}">
                <a16:creationId xmlns:a16="http://schemas.microsoft.com/office/drawing/2014/main" id="{45C6341F-5166-BCA5-8E62-5DBFEC807C77}"/>
              </a:ext>
            </a:extLst>
          </p:cNvPr>
          <p:cNvSpPr txBox="1"/>
          <p:nvPr/>
        </p:nvSpPr>
        <p:spPr>
          <a:xfrm>
            <a:off x="1259967" y="2448653"/>
            <a:ext cx="697627"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せいさん</a:t>
            </a:r>
          </a:p>
        </p:txBody>
      </p:sp>
      <p:sp>
        <p:nvSpPr>
          <p:cNvPr id="18" name="テキスト ボックス 17">
            <a:extLst>
              <a:ext uri="{FF2B5EF4-FFF2-40B4-BE49-F238E27FC236}">
                <a16:creationId xmlns:a16="http://schemas.microsoft.com/office/drawing/2014/main" id="{EB5101DD-6F14-ADD5-8EA0-FDA13EA7C07F}"/>
              </a:ext>
            </a:extLst>
          </p:cNvPr>
          <p:cNvSpPr txBox="1"/>
          <p:nvPr/>
        </p:nvSpPr>
        <p:spPr>
          <a:xfrm>
            <a:off x="1067706" y="2029340"/>
            <a:ext cx="634093" cy="246221"/>
          </a:xfrm>
          <a:prstGeom prst="rect">
            <a:avLst/>
          </a:prstGeom>
          <a:noFill/>
        </p:spPr>
        <p:txBody>
          <a:bodyPr wrap="square" rtlCol="0">
            <a:spAutoFit/>
          </a:bodyPr>
          <a:lstStyle/>
          <a:p>
            <a:r>
              <a:rPr lang="ja-JP" altLang="en-US" sz="1000">
                <a:latin typeface="Meiryo" panose="020B0604030504040204" pitchFamily="34" charset="-128"/>
                <a:ea typeface="Meiryo" panose="020B0604030504040204" pitchFamily="34" charset="-128"/>
              </a:rPr>
              <a:t>りよう</a:t>
            </a:r>
            <a:endParaRPr kumimoji="1" lang="en-US" altLang="ja-JP" sz="10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6C3AA572-097F-408E-CBBD-B47D2AD55E98}"/>
              </a:ext>
            </a:extLst>
          </p:cNvPr>
          <p:cNvSpPr txBox="1"/>
          <p:nvPr/>
        </p:nvSpPr>
        <p:spPr>
          <a:xfrm>
            <a:off x="2825853" y="2040741"/>
            <a:ext cx="697627" cy="246221"/>
          </a:xfrm>
          <a:prstGeom prst="rect">
            <a:avLst/>
          </a:prstGeom>
          <a:noFill/>
        </p:spPr>
        <p:txBody>
          <a:bodyPr wrap="square" rtlCol="0">
            <a:spAutoFit/>
          </a:bodyPr>
          <a:lstStyle/>
          <a:p>
            <a:r>
              <a:rPr lang="ja-JP" altLang="en-US" sz="1000">
                <a:latin typeface="Meiryo" panose="020B0604030504040204" pitchFamily="34" charset="-128"/>
                <a:ea typeface="Meiryo" panose="020B0604030504040204" pitchFamily="34" charset="-128"/>
              </a:rPr>
              <a:t>もくざい</a:t>
            </a:r>
            <a:endParaRPr kumimoji="1" lang="en-US" altLang="ja-JP" sz="10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C51D6BA4-24BC-7F14-12F3-3309984857BF}"/>
              </a:ext>
            </a:extLst>
          </p:cNvPr>
          <p:cNvSpPr txBox="1"/>
          <p:nvPr/>
        </p:nvSpPr>
        <p:spPr>
          <a:xfrm>
            <a:off x="2107402" y="2448653"/>
            <a:ext cx="312906"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や</a:t>
            </a:r>
          </a:p>
        </p:txBody>
      </p:sp>
      <p:sp>
        <p:nvSpPr>
          <p:cNvPr id="21" name="テキスト ボックス 20">
            <a:extLst>
              <a:ext uri="{FF2B5EF4-FFF2-40B4-BE49-F238E27FC236}">
                <a16:creationId xmlns:a16="http://schemas.microsoft.com/office/drawing/2014/main" id="{E96E5D7D-7E52-A254-26E5-A30B8E3BCABF}"/>
              </a:ext>
            </a:extLst>
          </p:cNvPr>
          <p:cNvSpPr txBox="1"/>
          <p:nvPr/>
        </p:nvSpPr>
        <p:spPr>
          <a:xfrm>
            <a:off x="2013053" y="2828141"/>
            <a:ext cx="697627" cy="246221"/>
          </a:xfrm>
          <a:prstGeom prst="rect">
            <a:avLst/>
          </a:prstGeom>
          <a:noFill/>
        </p:spPr>
        <p:txBody>
          <a:bodyPr wrap="square" rtlCol="0">
            <a:spAutoFit/>
          </a:bodyPr>
          <a:lstStyle/>
          <a:p>
            <a:r>
              <a:rPr lang="ja-JP" altLang="en-US" sz="1000">
                <a:latin typeface="Meiryo" panose="020B0604030504040204" pitchFamily="34" charset="-128"/>
                <a:ea typeface="Meiryo" panose="020B0604030504040204" pitchFamily="34" charset="-128"/>
              </a:rPr>
              <a:t>いとな</a:t>
            </a:r>
            <a:endParaRPr kumimoji="1" lang="en-US" altLang="ja-JP" sz="1000" dirty="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C80DB82C-A4EE-7C61-6E8E-67098A6DC8E6}"/>
              </a:ext>
            </a:extLst>
          </p:cNvPr>
          <p:cNvSpPr txBox="1"/>
          <p:nvPr/>
        </p:nvSpPr>
        <p:spPr>
          <a:xfrm>
            <a:off x="3462033" y="3742541"/>
            <a:ext cx="697627"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きずな</a:t>
            </a:r>
            <a:endParaRPr kumimoji="1" lang="en-US" altLang="ja-JP" sz="1000" dirty="0">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A36B44C8-8C22-B32B-AFB8-25EE441AD6E6}"/>
              </a:ext>
            </a:extLst>
          </p:cNvPr>
          <p:cNvSpPr txBox="1"/>
          <p:nvPr/>
        </p:nvSpPr>
        <p:spPr>
          <a:xfrm>
            <a:off x="4010056" y="3745281"/>
            <a:ext cx="697627"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しょう</a:t>
            </a:r>
            <a:endParaRPr kumimoji="1" lang="en-US" altLang="ja-JP" sz="1000" dirty="0">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C761B876-2631-12BC-FBA3-BF1E48B3E259}"/>
              </a:ext>
            </a:extLst>
          </p:cNvPr>
          <p:cNvSpPr txBox="1"/>
          <p:nvPr/>
        </p:nvSpPr>
        <p:spPr>
          <a:xfrm>
            <a:off x="3140285" y="4148941"/>
            <a:ext cx="370100"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つ</a:t>
            </a:r>
            <a:endParaRPr kumimoji="1" lang="en-US" altLang="ja-JP" sz="1000" dirty="0">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9E6237CD-3D14-9FBE-C215-17FA7783AF27}"/>
              </a:ext>
            </a:extLst>
          </p:cNvPr>
          <p:cNvSpPr txBox="1"/>
          <p:nvPr/>
        </p:nvSpPr>
        <p:spPr>
          <a:xfrm>
            <a:off x="1734507" y="5683022"/>
            <a:ext cx="874006" cy="246221"/>
          </a:xfrm>
          <a:prstGeom prst="rect">
            <a:avLst/>
          </a:prstGeom>
          <a:noFill/>
        </p:spPr>
        <p:txBody>
          <a:bodyPr wrap="square" rtlCol="0">
            <a:spAutoFit/>
          </a:bodyPr>
          <a:lstStyle/>
          <a:p>
            <a:r>
              <a:rPr lang="ja-JP" altLang="en-US" sz="1000" spc="300">
                <a:latin typeface="Meiryo" panose="020B0604030504040204" pitchFamily="34" charset="-128"/>
                <a:ea typeface="Meiryo" panose="020B0604030504040204" pitchFamily="34" charset="-128"/>
              </a:rPr>
              <a:t>けいえい</a:t>
            </a:r>
            <a:endParaRPr kumimoji="1" lang="en-US" altLang="ja-JP" sz="1000" spc="3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8969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367772-EB46-09E3-9557-A15A603C3313}"/>
              </a:ext>
            </a:extLst>
          </p:cNvPr>
          <p:cNvSpPr>
            <a:spLocks noGrp="1"/>
          </p:cNvSpPr>
          <p:nvPr>
            <p:ph type="title"/>
          </p:nvPr>
        </p:nvSpPr>
        <p:spPr/>
        <p:txBody>
          <a:bodyPr/>
          <a:lstStyle/>
          <a:p>
            <a:r>
              <a:rPr kumimoji="1" lang="ja-JP" altLang="en-US" dirty="0"/>
              <a:t>複合経営の例</a:t>
            </a:r>
          </a:p>
        </p:txBody>
      </p:sp>
      <p:sp>
        <p:nvSpPr>
          <p:cNvPr id="4" name="スライド番号プレースホルダー 3">
            <a:extLst>
              <a:ext uri="{FF2B5EF4-FFF2-40B4-BE49-F238E27FC236}">
                <a16:creationId xmlns:a16="http://schemas.microsoft.com/office/drawing/2014/main" id="{1DF952F1-4A9F-452F-27F2-D98B59686B4E}"/>
              </a:ext>
            </a:extLst>
          </p:cNvPr>
          <p:cNvSpPr>
            <a:spLocks noGrp="1"/>
          </p:cNvSpPr>
          <p:nvPr>
            <p:ph type="sldNum" sz="quarter" idx="12"/>
          </p:nvPr>
        </p:nvSpPr>
        <p:spPr>
          <a:xfrm>
            <a:off x="9154388" y="6490357"/>
            <a:ext cx="3097636" cy="412301"/>
          </a:xfrm>
        </p:spPr>
        <p:txBody>
          <a:bodyPr/>
          <a:lstStyle/>
          <a:p>
            <a:fld id="{9072E400-20F7-6041-92A7-26D857824E29}" type="slidenum">
              <a:rPr kumimoji="1" lang="ja-JP" altLang="en-US" smtClean="0"/>
              <a:t>22</a:t>
            </a:fld>
            <a:endParaRPr kumimoji="1" lang="ja-JP" altLang="en-US"/>
          </a:p>
        </p:txBody>
      </p:sp>
      <p:pic>
        <p:nvPicPr>
          <p:cNvPr id="10" name="図 9" descr="山の景色&#10;&#10;自動的に生成された説明">
            <a:extLst>
              <a:ext uri="{FF2B5EF4-FFF2-40B4-BE49-F238E27FC236}">
                <a16:creationId xmlns:a16="http://schemas.microsoft.com/office/drawing/2014/main" id="{2FDFE150-B885-7F6B-8F5F-AABA170812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361" y="1446945"/>
            <a:ext cx="3733031" cy="2099830"/>
          </a:xfrm>
          <a:prstGeom prst="rect">
            <a:avLst/>
          </a:prstGeom>
          <a:ln>
            <a:solidFill>
              <a:schemeClr val="tx1"/>
            </a:solidFill>
          </a:ln>
        </p:spPr>
      </p:pic>
      <p:pic>
        <p:nvPicPr>
          <p:cNvPr id="12" name="図 11" descr="森の中にいる&#10;&#10;自動的に生成された説明">
            <a:extLst>
              <a:ext uri="{FF2B5EF4-FFF2-40B4-BE49-F238E27FC236}">
                <a16:creationId xmlns:a16="http://schemas.microsoft.com/office/drawing/2014/main" id="{C35EF36C-53C1-1F54-A6CA-A3681B131B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9484" y="1446945"/>
            <a:ext cx="3733031" cy="2099830"/>
          </a:xfrm>
          <a:prstGeom prst="rect">
            <a:avLst/>
          </a:prstGeom>
          <a:ln>
            <a:solidFill>
              <a:schemeClr val="tx1"/>
            </a:solidFill>
          </a:ln>
        </p:spPr>
      </p:pic>
      <p:pic>
        <p:nvPicPr>
          <p:cNvPr id="18" name="図 17" descr="牧草地の牛&#10;&#10;自動的に生成された説明">
            <a:extLst>
              <a:ext uri="{FF2B5EF4-FFF2-40B4-BE49-F238E27FC236}">
                <a16:creationId xmlns:a16="http://schemas.microsoft.com/office/drawing/2014/main" id="{29606FA6-7D83-FF5C-578E-D0E6CCA6F3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849" y="4107343"/>
            <a:ext cx="3733031" cy="2099830"/>
          </a:xfrm>
          <a:prstGeom prst="rect">
            <a:avLst/>
          </a:prstGeom>
          <a:ln>
            <a:solidFill>
              <a:schemeClr val="tx1"/>
            </a:solidFill>
          </a:ln>
        </p:spPr>
      </p:pic>
      <p:pic>
        <p:nvPicPr>
          <p:cNvPr id="20" name="図 19" descr="草の上にある山&#10;&#10;中程度の精度で自動的に生成された説明">
            <a:extLst>
              <a:ext uri="{FF2B5EF4-FFF2-40B4-BE49-F238E27FC236}">
                <a16:creationId xmlns:a16="http://schemas.microsoft.com/office/drawing/2014/main" id="{85AF3944-B153-FC75-B0F0-C2C2126600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29484" y="4109351"/>
            <a:ext cx="3733031" cy="2099830"/>
          </a:xfrm>
          <a:prstGeom prst="rect">
            <a:avLst/>
          </a:prstGeom>
          <a:ln>
            <a:solidFill>
              <a:schemeClr val="tx1"/>
            </a:solidFill>
          </a:ln>
        </p:spPr>
      </p:pic>
      <p:pic>
        <p:nvPicPr>
          <p:cNvPr id="22" name="図 21" descr="森の中でジャンプしている男性&#10;&#10;自動的に生成された説明">
            <a:extLst>
              <a:ext uri="{FF2B5EF4-FFF2-40B4-BE49-F238E27FC236}">
                <a16:creationId xmlns:a16="http://schemas.microsoft.com/office/drawing/2014/main" id="{324D27FD-3ED8-6ABC-28E8-5EAFD7A597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9608" y="1446945"/>
            <a:ext cx="3733031" cy="2099830"/>
          </a:xfrm>
          <a:prstGeom prst="rect">
            <a:avLst/>
          </a:prstGeom>
          <a:ln>
            <a:solidFill>
              <a:schemeClr val="tx1"/>
            </a:solidFill>
          </a:ln>
        </p:spPr>
      </p:pic>
      <p:pic>
        <p:nvPicPr>
          <p:cNvPr id="24" name="図 23" descr="岩, フルーツ, 食品, チョコレート が含まれている画像&#10;&#10;自動的に生成された説明">
            <a:extLst>
              <a:ext uri="{FF2B5EF4-FFF2-40B4-BE49-F238E27FC236}">
                <a16:creationId xmlns:a16="http://schemas.microsoft.com/office/drawing/2014/main" id="{3DE03D8A-FADC-7030-C2EF-4B258640DB7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568586" y="2392686"/>
            <a:ext cx="1346988" cy="1097709"/>
          </a:xfrm>
          <a:prstGeom prst="rect">
            <a:avLst/>
          </a:prstGeom>
          <a:ln w="12700">
            <a:solidFill>
              <a:schemeClr val="bg1">
                <a:lumMod val="85000"/>
              </a:schemeClr>
            </a:solidFill>
          </a:ln>
        </p:spPr>
      </p:pic>
      <p:sp>
        <p:nvSpPr>
          <p:cNvPr id="25" name="テキスト ボックス 24">
            <a:extLst>
              <a:ext uri="{FF2B5EF4-FFF2-40B4-BE49-F238E27FC236}">
                <a16:creationId xmlns:a16="http://schemas.microsoft.com/office/drawing/2014/main" id="{A105C241-6C63-59ED-7AD6-2C80110E6DC6}"/>
              </a:ext>
            </a:extLst>
          </p:cNvPr>
          <p:cNvSpPr txBox="1"/>
          <p:nvPr/>
        </p:nvSpPr>
        <p:spPr>
          <a:xfrm>
            <a:off x="120869" y="1077613"/>
            <a:ext cx="2262158"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林業（木材を生産）</a:t>
            </a:r>
          </a:p>
        </p:txBody>
      </p:sp>
      <p:sp>
        <p:nvSpPr>
          <p:cNvPr id="26" name="テキスト ボックス 25">
            <a:extLst>
              <a:ext uri="{FF2B5EF4-FFF2-40B4-BE49-F238E27FC236}">
                <a16:creationId xmlns:a16="http://schemas.microsoft.com/office/drawing/2014/main" id="{BB57370E-17D2-6DAD-BA24-F5ECF4F01500}"/>
              </a:ext>
            </a:extLst>
          </p:cNvPr>
          <p:cNvSpPr txBox="1"/>
          <p:nvPr/>
        </p:nvSpPr>
        <p:spPr>
          <a:xfrm>
            <a:off x="4152542" y="1077613"/>
            <a:ext cx="1569660"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シイタケ栽培</a:t>
            </a:r>
          </a:p>
        </p:txBody>
      </p:sp>
      <p:sp>
        <p:nvSpPr>
          <p:cNvPr id="27" name="テキスト ボックス 26">
            <a:extLst>
              <a:ext uri="{FF2B5EF4-FFF2-40B4-BE49-F238E27FC236}">
                <a16:creationId xmlns:a16="http://schemas.microsoft.com/office/drawing/2014/main" id="{E020F19F-3036-894B-D41C-E92B5699C967}"/>
              </a:ext>
            </a:extLst>
          </p:cNvPr>
          <p:cNvSpPr txBox="1"/>
          <p:nvPr/>
        </p:nvSpPr>
        <p:spPr>
          <a:xfrm>
            <a:off x="8170360" y="1077613"/>
            <a:ext cx="3647152" cy="369332"/>
          </a:xfrm>
          <a:prstGeom prst="rect">
            <a:avLst/>
          </a:prstGeom>
          <a:noFill/>
        </p:spPr>
        <p:txBody>
          <a:bodyPr wrap="none" rtlCol="0">
            <a:spAutoFit/>
          </a:bodyPr>
          <a:lstStyle/>
          <a:p>
            <a:r>
              <a:rPr kumimoji="1" lang="ja-JP" altLang="en-US" dirty="0">
                <a:latin typeface="Meiryo" panose="020B0604030504040204" pitchFamily="34" charset="-128"/>
                <a:ea typeface="Meiryo" panose="020B0604030504040204" pitchFamily="34" charset="-128"/>
              </a:rPr>
              <a:t>焼き畑（ソバや大豆などの生産）</a:t>
            </a:r>
          </a:p>
        </p:txBody>
      </p:sp>
      <p:sp>
        <p:nvSpPr>
          <p:cNvPr id="28" name="テキスト ボックス 27">
            <a:extLst>
              <a:ext uri="{FF2B5EF4-FFF2-40B4-BE49-F238E27FC236}">
                <a16:creationId xmlns:a16="http://schemas.microsoft.com/office/drawing/2014/main" id="{22A9DEEA-F914-5C2B-C1B8-719FD3A55513}"/>
              </a:ext>
            </a:extLst>
          </p:cNvPr>
          <p:cNvSpPr txBox="1"/>
          <p:nvPr/>
        </p:nvSpPr>
        <p:spPr>
          <a:xfrm>
            <a:off x="138060" y="3765396"/>
            <a:ext cx="1338828"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和牛の生産</a:t>
            </a:r>
          </a:p>
        </p:txBody>
      </p:sp>
      <p:sp>
        <p:nvSpPr>
          <p:cNvPr id="29" name="テキスト ボックス 28">
            <a:extLst>
              <a:ext uri="{FF2B5EF4-FFF2-40B4-BE49-F238E27FC236}">
                <a16:creationId xmlns:a16="http://schemas.microsoft.com/office/drawing/2014/main" id="{10958BAF-3B84-E0BF-9288-ECBB9E3B8C0F}"/>
              </a:ext>
            </a:extLst>
          </p:cNvPr>
          <p:cNvSpPr txBox="1"/>
          <p:nvPr/>
        </p:nvSpPr>
        <p:spPr>
          <a:xfrm>
            <a:off x="4117135" y="3765396"/>
            <a:ext cx="877163"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米作り</a:t>
            </a:r>
          </a:p>
        </p:txBody>
      </p:sp>
      <p:pic>
        <p:nvPicPr>
          <p:cNvPr id="9" name="図 8" descr="草, 屋外, フィールド, グリーン が含まれている画像&#10;&#10;自動的に生成された説明">
            <a:extLst>
              <a:ext uri="{FF2B5EF4-FFF2-40B4-BE49-F238E27FC236}">
                <a16:creationId xmlns:a16="http://schemas.microsoft.com/office/drawing/2014/main" id="{E38D496F-DB2B-A141-7C31-2F0275FE0BD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83476" y="4107343"/>
            <a:ext cx="3733031" cy="2099830"/>
          </a:xfrm>
          <a:prstGeom prst="rect">
            <a:avLst/>
          </a:prstGeom>
          <a:ln>
            <a:solidFill>
              <a:schemeClr val="tx1"/>
            </a:solidFill>
          </a:ln>
        </p:spPr>
      </p:pic>
      <p:sp>
        <p:nvSpPr>
          <p:cNvPr id="6" name="テキスト ボックス 5">
            <a:extLst>
              <a:ext uri="{FF2B5EF4-FFF2-40B4-BE49-F238E27FC236}">
                <a16:creationId xmlns:a16="http://schemas.microsoft.com/office/drawing/2014/main" id="{5D23DBAC-8492-7B59-79DC-A09962FAF8CF}"/>
              </a:ext>
            </a:extLst>
          </p:cNvPr>
          <p:cNvSpPr txBox="1"/>
          <p:nvPr/>
        </p:nvSpPr>
        <p:spPr>
          <a:xfrm>
            <a:off x="8156506" y="3765396"/>
            <a:ext cx="1107996"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お茶栽培</a:t>
            </a:r>
          </a:p>
        </p:txBody>
      </p:sp>
      <p:pic>
        <p:nvPicPr>
          <p:cNvPr id="7" name="図 6" descr="木の枝&#10;&#10;中程度の精度で自動的に生成された説明">
            <a:extLst>
              <a:ext uri="{FF2B5EF4-FFF2-40B4-BE49-F238E27FC236}">
                <a16:creationId xmlns:a16="http://schemas.microsoft.com/office/drawing/2014/main" id="{987B3325-48D7-ADA0-9605-C77E28E2B0E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90063" y="2410345"/>
            <a:ext cx="1316127" cy="1072036"/>
          </a:xfrm>
          <a:prstGeom prst="rect">
            <a:avLst/>
          </a:prstGeom>
          <a:ln w="12700">
            <a:solidFill>
              <a:schemeClr val="bg1">
                <a:lumMod val="85000"/>
              </a:schemeClr>
            </a:solidFill>
          </a:ln>
        </p:spPr>
      </p:pic>
      <p:sp>
        <p:nvSpPr>
          <p:cNvPr id="13" name="テキスト ボックス 12">
            <a:extLst>
              <a:ext uri="{FF2B5EF4-FFF2-40B4-BE49-F238E27FC236}">
                <a16:creationId xmlns:a16="http://schemas.microsoft.com/office/drawing/2014/main" id="{3D7963FA-E427-350B-9F95-F2A2BD47620B}"/>
              </a:ext>
            </a:extLst>
          </p:cNvPr>
          <p:cNvSpPr txBox="1"/>
          <p:nvPr/>
        </p:nvSpPr>
        <p:spPr>
          <a:xfrm>
            <a:off x="171586" y="78087"/>
            <a:ext cx="1542913" cy="246221"/>
          </a:xfrm>
          <a:prstGeom prst="rect">
            <a:avLst/>
          </a:prstGeom>
          <a:noFill/>
        </p:spPr>
        <p:txBody>
          <a:bodyPr wrap="square" rtlCol="0">
            <a:spAutoFit/>
          </a:bodyPr>
          <a:lstStyle/>
          <a:p>
            <a:r>
              <a:rPr lang="ja-JP" altLang="en-US" sz="1000" spc="300">
                <a:latin typeface="Meiryo" panose="020B0604030504040204" pitchFamily="34" charset="-128"/>
                <a:ea typeface="Meiryo" panose="020B0604030504040204" pitchFamily="34" charset="-128"/>
              </a:rPr>
              <a:t>ふくごうけいえい</a:t>
            </a:r>
            <a:endParaRPr kumimoji="1" lang="en-US" altLang="ja-JP" sz="1000" spc="300" dirty="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30C286C0-B0BA-7627-6B70-226A77CC06FB}"/>
              </a:ext>
            </a:extLst>
          </p:cNvPr>
          <p:cNvSpPr txBox="1"/>
          <p:nvPr/>
        </p:nvSpPr>
        <p:spPr>
          <a:xfrm>
            <a:off x="1911487" y="78087"/>
            <a:ext cx="577714" cy="246221"/>
          </a:xfrm>
          <a:prstGeom prst="rect">
            <a:avLst/>
          </a:prstGeom>
          <a:noFill/>
        </p:spPr>
        <p:txBody>
          <a:bodyPr wrap="square" rtlCol="0">
            <a:spAutoFit/>
          </a:bodyPr>
          <a:lstStyle/>
          <a:p>
            <a:r>
              <a:rPr lang="ja-JP" altLang="en-US" sz="1000" spc="300">
                <a:latin typeface="Meiryo" panose="020B0604030504040204" pitchFamily="34" charset="-128"/>
                <a:ea typeface="Meiryo" panose="020B0604030504040204" pitchFamily="34" charset="-128"/>
              </a:rPr>
              <a:t>れい</a:t>
            </a:r>
            <a:endParaRPr kumimoji="1" lang="en-US" altLang="ja-JP" sz="1000" spc="300"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F6487AE0-7CB1-35FC-B4D7-A2182B57DDBE}"/>
              </a:ext>
            </a:extLst>
          </p:cNvPr>
          <p:cNvSpPr txBox="1"/>
          <p:nvPr/>
        </p:nvSpPr>
        <p:spPr>
          <a:xfrm>
            <a:off x="785762" y="938129"/>
            <a:ext cx="893582"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もくざい</a:t>
            </a:r>
          </a:p>
        </p:txBody>
      </p:sp>
      <p:sp>
        <p:nvSpPr>
          <p:cNvPr id="17" name="テキスト ボックス 16">
            <a:extLst>
              <a:ext uri="{FF2B5EF4-FFF2-40B4-BE49-F238E27FC236}">
                <a16:creationId xmlns:a16="http://schemas.microsoft.com/office/drawing/2014/main" id="{DEA93B7E-01A1-56A0-0509-5778805FA538}"/>
              </a:ext>
            </a:extLst>
          </p:cNvPr>
          <p:cNvSpPr txBox="1"/>
          <p:nvPr/>
        </p:nvSpPr>
        <p:spPr>
          <a:xfrm>
            <a:off x="1458862" y="938129"/>
            <a:ext cx="893582"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せいさん</a:t>
            </a:r>
          </a:p>
        </p:txBody>
      </p:sp>
      <p:sp>
        <p:nvSpPr>
          <p:cNvPr id="19" name="テキスト ボックス 18">
            <a:extLst>
              <a:ext uri="{FF2B5EF4-FFF2-40B4-BE49-F238E27FC236}">
                <a16:creationId xmlns:a16="http://schemas.microsoft.com/office/drawing/2014/main" id="{14D5CAF2-892F-6714-B755-8C630A03F56F}"/>
              </a:ext>
            </a:extLst>
          </p:cNvPr>
          <p:cNvSpPr txBox="1"/>
          <p:nvPr/>
        </p:nvSpPr>
        <p:spPr>
          <a:xfrm>
            <a:off x="5040262" y="938129"/>
            <a:ext cx="893582"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さいばい</a:t>
            </a:r>
          </a:p>
        </p:txBody>
      </p:sp>
      <p:sp>
        <p:nvSpPr>
          <p:cNvPr id="21" name="テキスト ボックス 20">
            <a:extLst>
              <a:ext uri="{FF2B5EF4-FFF2-40B4-BE49-F238E27FC236}">
                <a16:creationId xmlns:a16="http://schemas.microsoft.com/office/drawing/2014/main" id="{0FF86CB0-0EFE-8936-CEFB-6F7271EB6258}"/>
              </a:ext>
            </a:extLst>
          </p:cNvPr>
          <p:cNvSpPr txBox="1"/>
          <p:nvPr/>
        </p:nvSpPr>
        <p:spPr>
          <a:xfrm>
            <a:off x="8239608" y="940399"/>
            <a:ext cx="426617"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や</a:t>
            </a:r>
          </a:p>
        </p:txBody>
      </p:sp>
      <p:sp>
        <p:nvSpPr>
          <p:cNvPr id="3" name="テキスト ボックス 2">
            <a:extLst>
              <a:ext uri="{FF2B5EF4-FFF2-40B4-BE49-F238E27FC236}">
                <a16:creationId xmlns:a16="http://schemas.microsoft.com/office/drawing/2014/main" id="{FACD8114-ABFE-E442-C74D-7BA2FEFA14EC}"/>
              </a:ext>
            </a:extLst>
          </p:cNvPr>
          <p:cNvSpPr txBox="1"/>
          <p:nvPr/>
        </p:nvSpPr>
        <p:spPr>
          <a:xfrm>
            <a:off x="8616852" y="940399"/>
            <a:ext cx="604480"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はた</a:t>
            </a:r>
          </a:p>
        </p:txBody>
      </p:sp>
    </p:spTree>
    <p:extLst>
      <p:ext uri="{BB962C8B-B14F-4D97-AF65-F5344CB8AC3E}">
        <p14:creationId xmlns:p14="http://schemas.microsoft.com/office/powerpoint/2010/main" val="3532104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16232C-0D9E-BB98-16B2-5E4F93FFDBB0}"/>
              </a:ext>
            </a:extLst>
          </p:cNvPr>
          <p:cNvSpPr>
            <a:spLocks noGrp="1"/>
          </p:cNvSpPr>
          <p:nvPr>
            <p:ph type="title"/>
          </p:nvPr>
        </p:nvSpPr>
        <p:spPr/>
        <p:txBody>
          <a:bodyPr/>
          <a:lstStyle/>
          <a:p>
            <a:r>
              <a:rPr kumimoji="1" lang="ja-JP" altLang="en-US" dirty="0"/>
              <a:t>焼き畑（ソバや大豆などの生産）</a:t>
            </a:r>
          </a:p>
        </p:txBody>
      </p:sp>
      <p:sp>
        <p:nvSpPr>
          <p:cNvPr id="4" name="スライド番号プレースホルダー 3">
            <a:extLst>
              <a:ext uri="{FF2B5EF4-FFF2-40B4-BE49-F238E27FC236}">
                <a16:creationId xmlns:a16="http://schemas.microsoft.com/office/drawing/2014/main" id="{16009FAC-D519-0A46-7632-86B176813983}"/>
              </a:ext>
            </a:extLst>
          </p:cNvPr>
          <p:cNvSpPr>
            <a:spLocks noGrp="1"/>
          </p:cNvSpPr>
          <p:nvPr>
            <p:ph type="sldNum" sz="quarter" idx="12"/>
          </p:nvPr>
        </p:nvSpPr>
        <p:spPr/>
        <p:txBody>
          <a:bodyPr/>
          <a:lstStyle/>
          <a:p>
            <a:fld id="{9072E400-20F7-6041-92A7-26D857824E29}" type="slidenum">
              <a:rPr kumimoji="1" lang="ja-JP" altLang="en-US" smtClean="0"/>
              <a:t>23</a:t>
            </a:fld>
            <a:endParaRPr kumimoji="1" lang="ja-JP" altLang="en-US"/>
          </a:p>
        </p:txBody>
      </p:sp>
      <p:pic>
        <p:nvPicPr>
          <p:cNvPr id="6" name="図 5" descr="屋外, 草, 木, 電車 が含まれている画像&#10;&#10;自動的に生成された説明">
            <a:extLst>
              <a:ext uri="{FF2B5EF4-FFF2-40B4-BE49-F238E27FC236}">
                <a16:creationId xmlns:a16="http://schemas.microsoft.com/office/drawing/2014/main" id="{4F9E55D6-7DEE-7894-7A5C-C967F36F14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4088" y="1062317"/>
            <a:ext cx="5331074" cy="2998730"/>
          </a:xfrm>
          <a:prstGeom prst="rect">
            <a:avLst/>
          </a:prstGeom>
        </p:spPr>
      </p:pic>
      <p:sp>
        <p:nvSpPr>
          <p:cNvPr id="7" name="テキスト ボックス 6">
            <a:extLst>
              <a:ext uri="{FF2B5EF4-FFF2-40B4-BE49-F238E27FC236}">
                <a16:creationId xmlns:a16="http://schemas.microsoft.com/office/drawing/2014/main" id="{3ED1A85A-F5CD-CD89-A079-B7F7E8FB9BDE}"/>
              </a:ext>
            </a:extLst>
          </p:cNvPr>
          <p:cNvSpPr txBox="1"/>
          <p:nvPr/>
        </p:nvSpPr>
        <p:spPr>
          <a:xfrm>
            <a:off x="750718" y="2192350"/>
            <a:ext cx="5108647" cy="369332"/>
          </a:xfrm>
          <a:prstGeom prst="rect">
            <a:avLst/>
          </a:prstGeom>
          <a:noFill/>
        </p:spPr>
        <p:txBody>
          <a:bodyPr wrap="square" rtlCol="0">
            <a:spAutoFit/>
          </a:bodyPr>
          <a:lstStyle/>
          <a:p>
            <a:r>
              <a:rPr kumimoji="1" lang="ja-JP" altLang="en-US" dirty="0">
                <a:latin typeface="Meiryo" panose="020B0604030504040204" pitchFamily="34" charset="-128"/>
                <a:ea typeface="Meiryo" panose="020B0604030504040204" pitchFamily="34" charset="-128"/>
              </a:rPr>
              <a:t>森林の一部を伐採し、焼いて畑にする農法</a:t>
            </a:r>
            <a:r>
              <a:rPr kumimoji="1" lang="ja-JP" altLang="en-US">
                <a:latin typeface="Meiryo" panose="020B0604030504040204" pitchFamily="34" charset="-128"/>
                <a:ea typeface="Meiryo" panose="020B0604030504040204" pitchFamily="34" charset="-128"/>
              </a:rPr>
              <a:t>です。</a:t>
            </a:r>
            <a:endParaRPr kumimoji="1" lang="ja-JP" altLang="en-US" dirty="0">
              <a:latin typeface="Meiryo" panose="020B0604030504040204" pitchFamily="34" charset="-128"/>
              <a:ea typeface="Meiryo" panose="020B0604030504040204" pitchFamily="34" charset="-128"/>
            </a:endParaRPr>
          </a:p>
        </p:txBody>
      </p:sp>
      <p:sp>
        <p:nvSpPr>
          <p:cNvPr id="9" name="コンテンツ プレースホルダー 6">
            <a:extLst>
              <a:ext uri="{FF2B5EF4-FFF2-40B4-BE49-F238E27FC236}">
                <a16:creationId xmlns:a16="http://schemas.microsoft.com/office/drawing/2014/main" id="{B8043BF4-9000-743D-CC82-B85026A76A47}"/>
              </a:ext>
            </a:extLst>
          </p:cNvPr>
          <p:cNvSpPr txBox="1">
            <a:spLocks/>
          </p:cNvSpPr>
          <p:nvPr/>
        </p:nvSpPr>
        <p:spPr>
          <a:xfrm>
            <a:off x="764926" y="1558831"/>
            <a:ext cx="1178262" cy="477079"/>
          </a:xfrm>
          <a:prstGeom prst="rect">
            <a:avLst/>
          </a:prstGeom>
          <a:solidFill>
            <a:srgbClr val="00B0F0"/>
          </a:solidFill>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000" b="1" kern="100">
                <a:solidFill>
                  <a:schemeClr val="bg1"/>
                </a:solidFill>
                <a:effectLst/>
                <a:cs typeface="Times New Roman" panose="02020603050405020304" pitchFamily="18" charset="0"/>
              </a:rPr>
              <a:t>焼き畑</a:t>
            </a:r>
            <a:endParaRPr lang="ja-JP" altLang="ja-JP" sz="2000" b="1" kern="100">
              <a:solidFill>
                <a:schemeClr val="bg1"/>
              </a:solidFill>
              <a:effectLst/>
              <a:cs typeface="Times New Roman" panose="02020603050405020304" pitchFamily="18" charset="0"/>
            </a:endParaRPr>
          </a:p>
        </p:txBody>
      </p:sp>
      <p:sp>
        <p:nvSpPr>
          <p:cNvPr id="10" name="コンテンツ プレースホルダー 6">
            <a:extLst>
              <a:ext uri="{FF2B5EF4-FFF2-40B4-BE49-F238E27FC236}">
                <a16:creationId xmlns:a16="http://schemas.microsoft.com/office/drawing/2014/main" id="{FC83E005-BCEF-28C7-5A8B-691972FC457A}"/>
              </a:ext>
            </a:extLst>
          </p:cNvPr>
          <p:cNvSpPr txBox="1">
            <a:spLocks/>
          </p:cNvSpPr>
          <p:nvPr/>
        </p:nvSpPr>
        <p:spPr>
          <a:xfrm>
            <a:off x="5907474" y="4378271"/>
            <a:ext cx="2449718" cy="477079"/>
          </a:xfrm>
          <a:prstGeom prst="rect">
            <a:avLst/>
          </a:prstGeom>
          <a:solidFill>
            <a:srgbClr val="00B0F0"/>
          </a:solidFill>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ja-JP" sz="2000" b="1">
                <a:solidFill>
                  <a:schemeClr val="bg1"/>
                </a:solidFill>
                <a:effectLst/>
                <a:cs typeface="Times New Roman" panose="02020603050405020304" pitchFamily="18" charset="0"/>
              </a:rPr>
              <a:t>焼き畑のサイクル</a:t>
            </a:r>
            <a:r>
              <a:rPr lang="ja-JP" altLang="ja-JP" sz="2000" b="1">
                <a:solidFill>
                  <a:schemeClr val="bg1"/>
                </a:solidFill>
                <a:effectLst/>
              </a:rPr>
              <a:t> </a:t>
            </a:r>
            <a:endParaRPr lang="ja-JP" altLang="ja-JP" sz="2000" b="1" kern="100">
              <a:solidFill>
                <a:schemeClr val="bg1"/>
              </a:solidFill>
              <a:effectLst/>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2D8A3562-66DF-102E-CB03-62551EDEFADA}"/>
              </a:ext>
            </a:extLst>
          </p:cNvPr>
          <p:cNvSpPr txBox="1"/>
          <p:nvPr/>
        </p:nvSpPr>
        <p:spPr>
          <a:xfrm>
            <a:off x="5859365" y="4986230"/>
            <a:ext cx="5331074" cy="1354217"/>
          </a:xfrm>
          <a:prstGeom prst="rect">
            <a:avLst/>
          </a:prstGeom>
          <a:noFill/>
        </p:spPr>
        <p:txBody>
          <a:bodyPr wrap="square" rtlCol="0">
            <a:spAutoFit/>
          </a:bodyPr>
          <a:lstStyle/>
          <a:p>
            <a:pPr>
              <a:lnSpc>
                <a:spcPct val="130000"/>
              </a:lnSpc>
            </a:pPr>
            <a:r>
              <a:rPr kumimoji="1" lang="ja-JP" altLang="en-US" sz="1600" dirty="0">
                <a:latin typeface="Meiryo" panose="020B0604030504040204" pitchFamily="34" charset="-128"/>
                <a:ea typeface="Meiryo" panose="020B0604030504040204" pitchFamily="34" charset="-128"/>
              </a:rPr>
              <a:t>畑を焼いた後</a:t>
            </a:r>
            <a:r>
              <a:rPr kumimoji="1" lang="ja-JP" altLang="en-US" sz="1600">
                <a:latin typeface="Meiryo" panose="020B0604030504040204" pitchFamily="34" charset="-128"/>
                <a:ea typeface="Meiryo" panose="020B0604030504040204" pitchFamily="34" charset="-128"/>
              </a:rPr>
              <a:t>、最初の</a:t>
            </a:r>
            <a:r>
              <a:rPr kumimoji="1" lang="ja-JP" altLang="en-US" sz="1600" dirty="0">
                <a:latin typeface="Meiryo" panose="020B0604030504040204" pitchFamily="34" charset="-128"/>
                <a:ea typeface="Meiryo" panose="020B0604030504040204" pitchFamily="34" charset="-128"/>
              </a:rPr>
              <a:t>年</a:t>
            </a:r>
            <a:r>
              <a:rPr kumimoji="1" lang="ja-JP" altLang="en-US" sz="1600">
                <a:latin typeface="Meiryo" panose="020B0604030504040204" pitchFamily="34" charset="-128"/>
                <a:ea typeface="Meiryo" panose="020B0604030504040204" pitchFamily="34" charset="-128"/>
              </a:rPr>
              <a:t>はソバを</a:t>
            </a:r>
            <a:r>
              <a:rPr kumimoji="1" lang="ja-JP" altLang="en-US" sz="1600" dirty="0">
                <a:latin typeface="Meiryo" panose="020B0604030504040204" pitchFamily="34" charset="-128"/>
                <a:ea typeface="Meiryo" panose="020B0604030504040204" pitchFamily="34" charset="-128"/>
              </a:rPr>
              <a:t>育て、２年目はヒエ、３年目はアズキ、４年目はダイズを育てます。その後は畑を休ませて</a:t>
            </a:r>
            <a:r>
              <a:rPr kumimoji="1" lang="en-US" altLang="ja-JP" sz="1600" dirty="0">
                <a:latin typeface="Meiryo" panose="020B0604030504040204" pitchFamily="34" charset="-128"/>
                <a:ea typeface="Meiryo" panose="020B0604030504040204" pitchFamily="34" charset="-128"/>
              </a:rPr>
              <a:t>20</a:t>
            </a:r>
            <a:r>
              <a:rPr kumimoji="1" lang="ja-JP" altLang="en-US" sz="1600" dirty="0">
                <a:latin typeface="Meiryo" panose="020B0604030504040204" pitchFamily="34" charset="-128"/>
                <a:ea typeface="Meiryo" panose="020B0604030504040204" pitchFamily="34" charset="-128"/>
              </a:rPr>
              <a:t>～</a:t>
            </a:r>
            <a:r>
              <a:rPr kumimoji="1" lang="en-US" altLang="ja-JP" sz="1600" dirty="0">
                <a:latin typeface="Meiryo" panose="020B0604030504040204" pitchFamily="34" charset="-128"/>
                <a:ea typeface="Meiryo" panose="020B0604030504040204" pitchFamily="34" charset="-128"/>
              </a:rPr>
              <a:t>30</a:t>
            </a:r>
            <a:r>
              <a:rPr kumimoji="1" lang="ja-JP" altLang="en-US" sz="1600" dirty="0">
                <a:latin typeface="Meiryo" panose="020B0604030504040204" pitchFamily="34" charset="-128"/>
                <a:ea typeface="Meiryo" panose="020B0604030504040204" pitchFamily="34" charset="-128"/>
              </a:rPr>
              <a:t>年かけて森林に戻します。森</a:t>
            </a:r>
            <a:r>
              <a:rPr kumimoji="1" lang="ja-JP" altLang="en-US" sz="1600">
                <a:latin typeface="Meiryo" panose="020B0604030504040204" pitchFamily="34" charset="-128"/>
                <a:ea typeface="Meiryo" panose="020B0604030504040204" pitchFamily="34" charset="-128"/>
              </a:rPr>
              <a:t>を守りながら</a:t>
            </a:r>
            <a:r>
              <a:rPr kumimoji="1" lang="ja-JP" altLang="en-US" sz="1600" dirty="0">
                <a:latin typeface="Meiryo" panose="020B0604030504040204" pitchFamily="34" charset="-128"/>
                <a:ea typeface="Meiryo" panose="020B0604030504040204" pitchFamily="34" charset="-128"/>
              </a:rPr>
              <a:t>使う、持続可能な農業の知恵です。</a:t>
            </a:r>
          </a:p>
        </p:txBody>
      </p:sp>
      <p:pic>
        <p:nvPicPr>
          <p:cNvPr id="5" name="図 4" descr="カレンダー が含まれている画像&#10;&#10;自動的に生成された説明">
            <a:extLst>
              <a:ext uri="{FF2B5EF4-FFF2-40B4-BE49-F238E27FC236}">
                <a16:creationId xmlns:a16="http://schemas.microsoft.com/office/drawing/2014/main" id="{EBD73E34-33B7-F4FA-E1D7-E818C3A46C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718" y="3554233"/>
            <a:ext cx="4992027" cy="2808015"/>
          </a:xfrm>
          <a:prstGeom prst="rect">
            <a:avLst/>
          </a:prstGeom>
        </p:spPr>
      </p:pic>
      <p:sp>
        <p:nvSpPr>
          <p:cNvPr id="8" name="テキスト ボックス 7">
            <a:extLst>
              <a:ext uri="{FF2B5EF4-FFF2-40B4-BE49-F238E27FC236}">
                <a16:creationId xmlns:a16="http://schemas.microsoft.com/office/drawing/2014/main" id="{8855AD40-3396-14F5-2928-C410BBBC0782}"/>
              </a:ext>
            </a:extLst>
          </p:cNvPr>
          <p:cNvSpPr txBox="1"/>
          <p:nvPr/>
        </p:nvSpPr>
        <p:spPr>
          <a:xfrm>
            <a:off x="247901" y="84030"/>
            <a:ext cx="426617"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や</a:t>
            </a:r>
          </a:p>
        </p:txBody>
      </p:sp>
      <p:sp>
        <p:nvSpPr>
          <p:cNvPr id="12" name="テキスト ボックス 11">
            <a:extLst>
              <a:ext uri="{FF2B5EF4-FFF2-40B4-BE49-F238E27FC236}">
                <a16:creationId xmlns:a16="http://schemas.microsoft.com/office/drawing/2014/main" id="{266CEE30-19FB-D212-257C-526E1466F55D}"/>
              </a:ext>
            </a:extLst>
          </p:cNvPr>
          <p:cNvSpPr txBox="1"/>
          <p:nvPr/>
        </p:nvSpPr>
        <p:spPr>
          <a:xfrm>
            <a:off x="895601" y="84030"/>
            <a:ext cx="615699"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はた</a:t>
            </a:r>
          </a:p>
        </p:txBody>
      </p:sp>
      <p:sp>
        <p:nvSpPr>
          <p:cNvPr id="13" name="テキスト ボックス 12">
            <a:extLst>
              <a:ext uri="{FF2B5EF4-FFF2-40B4-BE49-F238E27FC236}">
                <a16:creationId xmlns:a16="http://schemas.microsoft.com/office/drawing/2014/main" id="{742F1EF1-B717-AF97-FCAC-DE8277748ED5}"/>
              </a:ext>
            </a:extLst>
          </p:cNvPr>
          <p:cNvSpPr txBox="1"/>
          <p:nvPr/>
        </p:nvSpPr>
        <p:spPr>
          <a:xfrm>
            <a:off x="4464301" y="84030"/>
            <a:ext cx="755399" cy="246221"/>
          </a:xfrm>
          <a:prstGeom prst="rect">
            <a:avLst/>
          </a:prstGeom>
          <a:noFill/>
        </p:spPr>
        <p:txBody>
          <a:bodyPr wrap="square" rtlCol="0">
            <a:spAutoFit/>
          </a:bodyPr>
          <a:lstStyle/>
          <a:p>
            <a:r>
              <a:rPr kumimoji="1" lang="ja-JP" altLang="en-US" sz="1000">
                <a:latin typeface="Meiryo" panose="020B0604030504040204" pitchFamily="34" charset="-128"/>
                <a:ea typeface="Meiryo" panose="020B0604030504040204" pitchFamily="34" charset="-128"/>
              </a:rPr>
              <a:t>せい</a:t>
            </a:r>
            <a:r>
              <a:rPr kumimoji="1" lang="en-US" altLang="ja-JP" sz="1000" dirty="0">
                <a:latin typeface="Meiryo" panose="020B0604030504040204" pitchFamily="34" charset="-128"/>
                <a:ea typeface="Meiryo" panose="020B0604030504040204" pitchFamily="34" charset="-128"/>
              </a:rPr>
              <a:t> </a:t>
            </a:r>
            <a:r>
              <a:rPr kumimoji="1" lang="ja-JP" altLang="en-US" sz="1000">
                <a:latin typeface="Meiryo" panose="020B0604030504040204" pitchFamily="34" charset="-128"/>
                <a:ea typeface="Meiryo" panose="020B0604030504040204" pitchFamily="34" charset="-128"/>
              </a:rPr>
              <a:t>さん</a:t>
            </a:r>
          </a:p>
        </p:txBody>
      </p:sp>
      <p:sp>
        <p:nvSpPr>
          <p:cNvPr id="14" name="テキスト ボックス 13">
            <a:extLst>
              <a:ext uri="{FF2B5EF4-FFF2-40B4-BE49-F238E27FC236}">
                <a16:creationId xmlns:a16="http://schemas.microsoft.com/office/drawing/2014/main" id="{478E25F3-78BD-0F71-1ABB-55FD6D2CF281}"/>
              </a:ext>
            </a:extLst>
          </p:cNvPr>
          <p:cNvSpPr txBox="1"/>
          <p:nvPr/>
        </p:nvSpPr>
        <p:spPr>
          <a:xfrm>
            <a:off x="2140201" y="2050340"/>
            <a:ext cx="768099" cy="230832"/>
          </a:xfrm>
          <a:prstGeom prst="rect">
            <a:avLst/>
          </a:prstGeom>
          <a:noFill/>
        </p:spPr>
        <p:txBody>
          <a:bodyPr wrap="square" rtlCol="0">
            <a:spAutoFit/>
          </a:bodyPr>
          <a:lstStyle/>
          <a:p>
            <a:r>
              <a:rPr lang="ja-JP" altLang="en-US" sz="900">
                <a:latin typeface="Meiryo" panose="020B0604030504040204" pitchFamily="34" charset="-128"/>
                <a:ea typeface="Meiryo" panose="020B0604030504040204" pitchFamily="34" charset="-128"/>
              </a:rPr>
              <a:t>ばっさい</a:t>
            </a:r>
            <a:endParaRPr kumimoji="1" lang="en-US" altLang="ja-JP" sz="900"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07461751-F3DD-1EA1-07E1-00C49E6190A3}"/>
              </a:ext>
            </a:extLst>
          </p:cNvPr>
          <p:cNvSpPr txBox="1"/>
          <p:nvPr/>
        </p:nvSpPr>
        <p:spPr>
          <a:xfrm>
            <a:off x="4591301" y="2050340"/>
            <a:ext cx="768099" cy="230832"/>
          </a:xfrm>
          <a:prstGeom prst="rect">
            <a:avLst/>
          </a:prstGeom>
          <a:noFill/>
        </p:spPr>
        <p:txBody>
          <a:bodyPr wrap="square" rtlCol="0">
            <a:spAutoFit/>
          </a:bodyPr>
          <a:lstStyle/>
          <a:p>
            <a:r>
              <a:rPr lang="ja-JP" altLang="en-US" sz="900">
                <a:latin typeface="Meiryo" panose="020B0604030504040204" pitchFamily="34" charset="-128"/>
                <a:ea typeface="Meiryo" panose="020B0604030504040204" pitchFamily="34" charset="-128"/>
              </a:rPr>
              <a:t>のうほう</a:t>
            </a:r>
            <a:endParaRPr kumimoji="1" lang="en-US" altLang="ja-JP" sz="900" dirty="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A32AF571-628E-17F5-FAF0-B4CCE09E29DB}"/>
              </a:ext>
            </a:extLst>
          </p:cNvPr>
          <p:cNvSpPr txBox="1"/>
          <p:nvPr/>
        </p:nvSpPr>
        <p:spPr>
          <a:xfrm>
            <a:off x="7266621" y="4931050"/>
            <a:ext cx="768099" cy="230832"/>
          </a:xfrm>
          <a:prstGeom prst="rect">
            <a:avLst/>
          </a:prstGeom>
          <a:noFill/>
        </p:spPr>
        <p:txBody>
          <a:bodyPr wrap="square" rtlCol="0">
            <a:spAutoFit/>
          </a:bodyPr>
          <a:lstStyle/>
          <a:p>
            <a:r>
              <a:rPr kumimoji="1" lang="ja-JP" altLang="en-US" sz="900">
                <a:latin typeface="Meiryo" panose="020B0604030504040204" pitchFamily="34" charset="-128"/>
                <a:ea typeface="Meiryo" panose="020B0604030504040204" pitchFamily="34" charset="-128"/>
              </a:rPr>
              <a:t>さいしょ</a:t>
            </a:r>
            <a:endParaRPr kumimoji="1" lang="en-US" altLang="ja-JP" sz="900" dirty="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754A5C0-AD77-BE29-59FF-4648363F3561}"/>
              </a:ext>
            </a:extLst>
          </p:cNvPr>
          <p:cNvSpPr txBox="1"/>
          <p:nvPr/>
        </p:nvSpPr>
        <p:spPr>
          <a:xfrm>
            <a:off x="9173307" y="5567905"/>
            <a:ext cx="768099" cy="230832"/>
          </a:xfrm>
          <a:prstGeom prst="rect">
            <a:avLst/>
          </a:prstGeom>
          <a:noFill/>
        </p:spPr>
        <p:txBody>
          <a:bodyPr wrap="square" rtlCol="0">
            <a:spAutoFit/>
          </a:bodyPr>
          <a:lstStyle/>
          <a:p>
            <a:r>
              <a:rPr kumimoji="1" lang="ja-JP" altLang="en-US" sz="900">
                <a:latin typeface="Meiryo" panose="020B0604030504040204" pitchFamily="34" charset="-128"/>
                <a:ea typeface="Meiryo" panose="020B0604030504040204" pitchFamily="34" charset="-128"/>
              </a:rPr>
              <a:t>もど</a:t>
            </a:r>
            <a:endParaRPr kumimoji="1" lang="en-US" altLang="ja-JP" sz="900" dirty="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3C7AE28A-5590-0D0C-7138-AC2F5C136B55}"/>
              </a:ext>
            </a:extLst>
          </p:cNvPr>
          <p:cNvSpPr txBox="1"/>
          <p:nvPr/>
        </p:nvSpPr>
        <p:spPr>
          <a:xfrm>
            <a:off x="7278313" y="5884956"/>
            <a:ext cx="1078879" cy="230832"/>
          </a:xfrm>
          <a:prstGeom prst="rect">
            <a:avLst/>
          </a:prstGeom>
          <a:noFill/>
        </p:spPr>
        <p:txBody>
          <a:bodyPr wrap="square" rtlCol="0">
            <a:spAutoFit/>
          </a:bodyPr>
          <a:lstStyle/>
          <a:p>
            <a:r>
              <a:rPr kumimoji="1" lang="ja-JP" altLang="en-US" sz="900">
                <a:latin typeface="Meiryo" panose="020B0604030504040204" pitchFamily="34" charset="-128"/>
                <a:ea typeface="Meiryo" panose="020B0604030504040204" pitchFamily="34" charset="-128"/>
              </a:rPr>
              <a:t>じぞくかのう</a:t>
            </a:r>
            <a:endParaRPr kumimoji="1" lang="en-US" altLang="ja-JP" sz="9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E283D8F3-D549-8213-965B-9283A5D9615A}"/>
              </a:ext>
            </a:extLst>
          </p:cNvPr>
          <p:cNvSpPr txBox="1"/>
          <p:nvPr/>
        </p:nvSpPr>
        <p:spPr>
          <a:xfrm>
            <a:off x="8967413" y="5874446"/>
            <a:ext cx="570287" cy="246221"/>
          </a:xfrm>
          <a:prstGeom prst="rect">
            <a:avLst/>
          </a:prstGeom>
          <a:noFill/>
        </p:spPr>
        <p:txBody>
          <a:bodyPr wrap="square" rtlCol="0">
            <a:spAutoFit/>
          </a:bodyPr>
          <a:lstStyle/>
          <a:p>
            <a:r>
              <a:rPr lang="ja-JP" altLang="en-US" sz="1000" spc="300">
                <a:latin typeface="Meiryo" panose="020B0604030504040204" pitchFamily="34" charset="-128"/>
                <a:ea typeface="Meiryo" panose="020B0604030504040204" pitchFamily="34" charset="-128"/>
              </a:rPr>
              <a:t>ちえ</a:t>
            </a:r>
            <a:endParaRPr kumimoji="1" lang="en-US" altLang="ja-JP" sz="1000" spc="3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1558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FF95BD-6956-29E9-F578-4BA1783CBE16}"/>
              </a:ext>
            </a:extLst>
          </p:cNvPr>
          <p:cNvSpPr>
            <a:spLocks noGrp="1"/>
          </p:cNvSpPr>
          <p:nvPr>
            <p:ph type="title"/>
          </p:nvPr>
        </p:nvSpPr>
        <p:spPr/>
        <p:txBody>
          <a:bodyPr/>
          <a:lstStyle/>
          <a:p>
            <a:r>
              <a:rPr kumimoji="1" lang="ja-JP" altLang="en-US" dirty="0"/>
              <a:t>米を作るための努力ー山腹用水路</a:t>
            </a:r>
          </a:p>
        </p:txBody>
      </p:sp>
      <p:sp>
        <p:nvSpPr>
          <p:cNvPr id="4" name="スライド番号プレースホルダー 3">
            <a:extLst>
              <a:ext uri="{FF2B5EF4-FFF2-40B4-BE49-F238E27FC236}">
                <a16:creationId xmlns:a16="http://schemas.microsoft.com/office/drawing/2014/main" id="{C6951145-A4BA-BCF2-A730-B5D572B7EE55}"/>
              </a:ext>
            </a:extLst>
          </p:cNvPr>
          <p:cNvSpPr>
            <a:spLocks noGrp="1"/>
          </p:cNvSpPr>
          <p:nvPr>
            <p:ph type="sldNum" sz="quarter" idx="12"/>
          </p:nvPr>
        </p:nvSpPr>
        <p:spPr/>
        <p:txBody>
          <a:bodyPr/>
          <a:lstStyle/>
          <a:p>
            <a:fld id="{9072E400-20F7-6041-92A7-26D857824E29}" type="slidenum">
              <a:rPr kumimoji="1" lang="ja-JP" altLang="en-US" smtClean="0"/>
              <a:t>24</a:t>
            </a:fld>
            <a:endParaRPr kumimoji="1" lang="ja-JP" altLang="en-US"/>
          </a:p>
        </p:txBody>
      </p:sp>
      <p:sp>
        <p:nvSpPr>
          <p:cNvPr id="5" name="コンテンツ プレースホルダー 6">
            <a:extLst>
              <a:ext uri="{FF2B5EF4-FFF2-40B4-BE49-F238E27FC236}">
                <a16:creationId xmlns:a16="http://schemas.microsoft.com/office/drawing/2014/main" id="{3F70F37B-630A-E8F2-3ED5-98AAF8745201}"/>
              </a:ext>
            </a:extLst>
          </p:cNvPr>
          <p:cNvSpPr txBox="1">
            <a:spLocks/>
          </p:cNvSpPr>
          <p:nvPr/>
        </p:nvSpPr>
        <p:spPr>
          <a:xfrm>
            <a:off x="473102" y="1063354"/>
            <a:ext cx="3478788" cy="546372"/>
          </a:xfrm>
          <a:prstGeom prst="rect">
            <a:avLst/>
          </a:prstGeom>
          <a:solidFill>
            <a:srgbClr val="00B0F0"/>
          </a:solidFill>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000" b="1" kern="100">
                <a:solidFill>
                  <a:schemeClr val="bg1"/>
                </a:solidFill>
                <a:effectLst/>
                <a:cs typeface="Times New Roman" panose="02020603050405020304" pitchFamily="18" charset="0"/>
              </a:rPr>
              <a:t>米を作るための人々の努力</a:t>
            </a:r>
            <a:endParaRPr lang="ja-JP" altLang="ja-JP" sz="2000" b="1" kern="100">
              <a:solidFill>
                <a:schemeClr val="bg1"/>
              </a:solidFill>
              <a:effectLst/>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BF87B3B-D0B0-FA4A-D6D7-900EF1B3BD5D}"/>
              </a:ext>
            </a:extLst>
          </p:cNvPr>
          <p:cNvSpPr txBox="1"/>
          <p:nvPr/>
        </p:nvSpPr>
        <p:spPr>
          <a:xfrm>
            <a:off x="4204688" y="1070735"/>
            <a:ext cx="7403112" cy="1674305"/>
          </a:xfrm>
          <a:prstGeom prst="rect">
            <a:avLst/>
          </a:prstGeom>
          <a:noFill/>
        </p:spPr>
        <p:txBody>
          <a:bodyPr wrap="square" rtlCol="0">
            <a:spAutoFit/>
          </a:bodyPr>
          <a:lstStyle/>
          <a:p>
            <a:pPr>
              <a:lnSpc>
                <a:spcPct val="130000"/>
              </a:lnSpc>
            </a:pPr>
            <a:r>
              <a:rPr kumimoji="1" lang="ja-JP" altLang="en-US" sz="1600" dirty="0">
                <a:latin typeface="Meiryo" panose="020B0604030504040204" pitchFamily="34" charset="-128"/>
                <a:ea typeface="Meiryo" panose="020B0604030504040204" pitchFamily="34" charset="-128"/>
              </a:rPr>
              <a:t>田んぼは平らな場所をあぜで囲い、そこに水を入れて稲を育てます。しかし、高い山の斜面には平らな土地がありません。人々は斜面を削り、平らな場所を作りました。しかし、そこに引き入れる水を深い谷から水をくみ上げること</a:t>
            </a:r>
            <a:r>
              <a:rPr kumimoji="1" lang="ja-JP" altLang="en-US" sz="1600">
                <a:latin typeface="Meiryo" panose="020B0604030504040204" pitchFamily="34" charset="-128"/>
                <a:ea typeface="Meiryo" panose="020B0604030504040204" pitchFamily="34" charset="-128"/>
              </a:rPr>
              <a:t>はできません</a:t>
            </a:r>
            <a:r>
              <a:rPr kumimoji="1" lang="ja-JP" altLang="en-US" sz="1600" dirty="0">
                <a:latin typeface="Meiryo" panose="020B0604030504040204" pitchFamily="34" charset="-128"/>
                <a:ea typeface="Meiryo" panose="020B0604030504040204" pitchFamily="34" charset="-128"/>
              </a:rPr>
              <a:t>でした。そこで</a:t>
            </a:r>
            <a:r>
              <a:rPr kumimoji="1" lang="ja-JP" altLang="en-US" sz="1600">
                <a:latin typeface="Meiryo" panose="020B0604030504040204" pitchFamily="34" charset="-128"/>
                <a:ea typeface="Meiryo" panose="020B0604030504040204" pitchFamily="34" charset="-128"/>
              </a:rPr>
              <a:t>、村の</a:t>
            </a:r>
            <a:r>
              <a:rPr kumimoji="1" lang="ja-JP" altLang="en-US" sz="1600" dirty="0">
                <a:latin typeface="Meiryo" panose="020B0604030504040204" pitchFamily="34" charset="-128"/>
                <a:ea typeface="Meiryo" panose="020B0604030504040204" pitchFamily="34" charset="-128"/>
              </a:rPr>
              <a:t>人々は力を合わせて遠くの山から水</a:t>
            </a:r>
            <a:r>
              <a:rPr kumimoji="1" lang="ja-JP" altLang="en-US" sz="1600">
                <a:latin typeface="Meiryo" panose="020B0604030504040204" pitchFamily="34" charset="-128"/>
                <a:ea typeface="Meiryo" panose="020B0604030504040204" pitchFamily="34" charset="-128"/>
              </a:rPr>
              <a:t>を引く用</a:t>
            </a:r>
            <a:r>
              <a:rPr kumimoji="1" lang="ja-JP" altLang="en-US" sz="1600" dirty="0">
                <a:latin typeface="Meiryo" panose="020B0604030504040204" pitchFamily="34" charset="-128"/>
                <a:ea typeface="Meiryo" panose="020B0604030504040204" pitchFamily="34" charset="-128"/>
              </a:rPr>
              <a:t>水路を作りました。用水路の建設は手作業で数十年もの月日がかかりました。</a:t>
            </a:r>
          </a:p>
        </p:txBody>
      </p:sp>
      <p:pic>
        <p:nvPicPr>
          <p:cNvPr id="9" name="図 8" descr="森の中の山の景色&#10;&#10;自動的に生成された説明">
            <a:extLst>
              <a:ext uri="{FF2B5EF4-FFF2-40B4-BE49-F238E27FC236}">
                <a16:creationId xmlns:a16="http://schemas.microsoft.com/office/drawing/2014/main" id="{929448C3-4E89-8F54-A0DD-F68086FB5D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280" y="3333496"/>
            <a:ext cx="4517136" cy="2540889"/>
          </a:xfrm>
          <a:prstGeom prst="rect">
            <a:avLst/>
          </a:prstGeom>
        </p:spPr>
      </p:pic>
      <p:pic>
        <p:nvPicPr>
          <p:cNvPr id="11" name="図 10" descr="森の中の道&#10;&#10;自動的に生成された説明">
            <a:extLst>
              <a:ext uri="{FF2B5EF4-FFF2-40B4-BE49-F238E27FC236}">
                <a16:creationId xmlns:a16="http://schemas.microsoft.com/office/drawing/2014/main" id="{9BC24658-7874-DB95-1117-90B0B5F388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8816" y="3333497"/>
            <a:ext cx="4517136" cy="2540889"/>
          </a:xfrm>
          <a:prstGeom prst="rect">
            <a:avLst/>
          </a:prstGeom>
        </p:spPr>
      </p:pic>
      <p:sp>
        <p:nvSpPr>
          <p:cNvPr id="12" name="テキスト ボックス 11">
            <a:extLst>
              <a:ext uri="{FF2B5EF4-FFF2-40B4-BE49-F238E27FC236}">
                <a16:creationId xmlns:a16="http://schemas.microsoft.com/office/drawing/2014/main" id="{940A550E-28BF-4743-4B8A-2BDCDDE5A8C9}"/>
              </a:ext>
            </a:extLst>
          </p:cNvPr>
          <p:cNvSpPr txBox="1"/>
          <p:nvPr/>
        </p:nvSpPr>
        <p:spPr>
          <a:xfrm>
            <a:off x="473102" y="2971650"/>
            <a:ext cx="7283119" cy="369332"/>
          </a:xfrm>
          <a:prstGeom prst="rect">
            <a:avLst/>
          </a:prstGeom>
          <a:noFill/>
        </p:spPr>
        <p:txBody>
          <a:bodyPr wrap="square" rtlCol="0">
            <a:spAutoFit/>
          </a:bodyPr>
          <a:lstStyle/>
          <a:p>
            <a:r>
              <a:rPr kumimoji="1" lang="ja-JP" altLang="en-US" dirty="0">
                <a:latin typeface="Meiryo" panose="020B0604030504040204" pitchFamily="34" charset="-128"/>
                <a:ea typeface="Meiryo" panose="020B0604030504040204" pitchFamily="34" charset="-128"/>
              </a:rPr>
              <a:t>用水路は現在も大切に使われ、地域の米作りを</a:t>
            </a:r>
            <a:r>
              <a:rPr kumimoji="1" lang="ja-JP" altLang="en-US">
                <a:latin typeface="Meiryo" panose="020B0604030504040204" pitchFamily="34" charset="-128"/>
                <a:ea typeface="Meiryo" panose="020B0604030504040204" pitchFamily="34" charset="-128"/>
              </a:rPr>
              <a:t>支えています。</a:t>
            </a:r>
            <a:endParaRPr kumimoji="1" lang="ja-JP" altLang="en-US" dirty="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3FC2D855-94B6-CBA7-AA6B-8CE2D507AC56}"/>
              </a:ext>
            </a:extLst>
          </p:cNvPr>
          <p:cNvSpPr txBox="1"/>
          <p:nvPr/>
        </p:nvSpPr>
        <p:spPr>
          <a:xfrm>
            <a:off x="1111676" y="5977020"/>
            <a:ext cx="4517136" cy="338554"/>
          </a:xfrm>
          <a:prstGeom prst="rect">
            <a:avLst/>
          </a:prstGeom>
          <a:noFill/>
        </p:spPr>
        <p:txBody>
          <a:bodyPr wrap="square" rtlCol="0">
            <a:spAutoFit/>
          </a:bodyPr>
          <a:lstStyle/>
          <a:p>
            <a:r>
              <a:rPr kumimoji="1" lang="ja-JP" altLang="en-US" sz="1600">
                <a:latin typeface="Meiryo" panose="020B0604030504040204" pitchFamily="34" charset="-128"/>
                <a:ea typeface="Meiryo" panose="020B0604030504040204" pitchFamily="34" charset="-128"/>
              </a:rPr>
              <a:t>山の上の棚田（仙人の棚田）</a:t>
            </a:r>
          </a:p>
        </p:txBody>
      </p:sp>
      <p:sp>
        <p:nvSpPr>
          <p:cNvPr id="14" name="テキスト ボックス 13">
            <a:extLst>
              <a:ext uri="{FF2B5EF4-FFF2-40B4-BE49-F238E27FC236}">
                <a16:creationId xmlns:a16="http://schemas.microsoft.com/office/drawing/2014/main" id="{A7373D69-7BBD-2310-6C91-9F9BC4BA8609}"/>
              </a:ext>
            </a:extLst>
          </p:cNvPr>
          <p:cNvSpPr txBox="1"/>
          <p:nvPr/>
        </p:nvSpPr>
        <p:spPr>
          <a:xfrm>
            <a:off x="6388238" y="5943845"/>
            <a:ext cx="3882598" cy="584775"/>
          </a:xfrm>
          <a:prstGeom prst="rect">
            <a:avLst/>
          </a:prstGeom>
          <a:noFill/>
        </p:spPr>
        <p:txBody>
          <a:bodyPr wrap="square" rtlCol="0">
            <a:spAutoFit/>
          </a:bodyPr>
          <a:lstStyle/>
          <a:p>
            <a:r>
              <a:rPr kumimoji="1" lang="ja-JP" altLang="en-US" sz="1600">
                <a:latin typeface="Meiryo" panose="020B0604030504040204" pitchFamily="34" charset="-128"/>
                <a:ea typeface="Meiryo" panose="020B0604030504040204" pitchFamily="34" charset="-128"/>
              </a:rPr>
              <a:t>長さ</a:t>
            </a:r>
            <a:r>
              <a:rPr lang="en-US" altLang="ja-JP" sz="1600" dirty="0">
                <a:latin typeface="Meiryo" panose="020B0604030504040204" pitchFamily="34" charset="-128"/>
                <a:ea typeface="Meiryo" panose="020B0604030504040204" pitchFamily="34" charset="-128"/>
              </a:rPr>
              <a:t>500</a:t>
            </a:r>
            <a:r>
              <a:rPr kumimoji="1" lang="ja-JP" altLang="en-US" sz="1600" dirty="0">
                <a:latin typeface="Meiryo" panose="020B0604030504040204" pitchFamily="34" charset="-128"/>
                <a:ea typeface="Meiryo" panose="020B0604030504040204" pitchFamily="34" charset="-128"/>
              </a:rPr>
              <a:t>㎞におよぶ山腹用水路</a:t>
            </a:r>
          </a:p>
          <a:p>
            <a:r>
              <a:rPr kumimoji="1" lang="ja-JP" altLang="en-US" sz="1600" dirty="0">
                <a:latin typeface="Meiryo" panose="020B0604030504040204" pitchFamily="34" charset="-128"/>
                <a:ea typeface="Meiryo" panose="020B0604030504040204" pitchFamily="34" charset="-128"/>
              </a:rPr>
              <a:t>（東京－大阪間とほぼ</a:t>
            </a:r>
            <a:r>
              <a:rPr kumimoji="1" lang="ja-JP" altLang="en-US" sz="1600">
                <a:latin typeface="Meiryo" panose="020B0604030504040204" pitchFamily="34" charset="-128"/>
                <a:ea typeface="Meiryo" panose="020B0604030504040204" pitchFamily="34" charset="-128"/>
              </a:rPr>
              <a:t>同じ距離）</a:t>
            </a:r>
            <a:endParaRPr kumimoji="1" lang="ja-JP" altLang="en-US" sz="16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E2FB7BE1-3003-6E9C-6E68-3576FE840D66}"/>
              </a:ext>
            </a:extLst>
          </p:cNvPr>
          <p:cNvSpPr txBox="1"/>
          <p:nvPr/>
        </p:nvSpPr>
        <p:spPr>
          <a:xfrm>
            <a:off x="3699708" y="2825893"/>
            <a:ext cx="569387" cy="246221"/>
          </a:xfrm>
          <a:prstGeom prst="rect">
            <a:avLst/>
          </a:prstGeom>
          <a:noFill/>
        </p:spPr>
        <p:txBody>
          <a:bodyPr wrap="none" rtlCol="0">
            <a:spAutoFit/>
          </a:bodyPr>
          <a:lstStyle/>
          <a:p>
            <a:r>
              <a:rPr lang="ja-JP" altLang="en-US" sz="1000" dirty="0">
                <a:latin typeface="Meiryo" panose="020B0604030504040204" pitchFamily="34" charset="-128"/>
                <a:ea typeface="Meiryo" panose="020B0604030504040204" pitchFamily="34" charset="-128"/>
              </a:rPr>
              <a:t>ちいき</a:t>
            </a:r>
            <a:endParaRPr kumimoji="1" lang="ja-JP" altLang="en-US" sz="1000" dirty="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31ED0D8A-7EB4-4D1D-8FD7-A5357CAAB222}"/>
              </a:ext>
            </a:extLst>
          </p:cNvPr>
          <p:cNvSpPr txBox="1"/>
          <p:nvPr/>
        </p:nvSpPr>
        <p:spPr>
          <a:xfrm>
            <a:off x="3758686" y="71330"/>
            <a:ext cx="1766830" cy="246221"/>
          </a:xfrm>
          <a:prstGeom prst="rect">
            <a:avLst/>
          </a:prstGeom>
          <a:noFill/>
        </p:spPr>
        <p:txBody>
          <a:bodyPr wrap="none" rtlCol="0">
            <a:spAutoFit/>
          </a:bodyPr>
          <a:lstStyle/>
          <a:p>
            <a:r>
              <a:rPr kumimoji="1" lang="ja-JP" altLang="en-US" sz="1000" spc="300">
                <a:latin typeface="Meiryo" panose="020B0604030504040204" pitchFamily="34" charset="-128"/>
                <a:ea typeface="Meiryo" panose="020B0604030504040204" pitchFamily="34" charset="-128"/>
              </a:rPr>
              <a:t>さんぷく</a:t>
            </a:r>
            <a:r>
              <a:rPr kumimoji="1" lang="en-US" altLang="ja-JP" sz="1000" spc="300" dirty="0">
                <a:latin typeface="Meiryo" panose="020B0604030504040204" pitchFamily="34" charset="-128"/>
                <a:ea typeface="Meiryo" panose="020B0604030504040204" pitchFamily="34" charset="-128"/>
              </a:rPr>
              <a:t> </a:t>
            </a:r>
            <a:r>
              <a:rPr kumimoji="1" lang="ja-JP" altLang="en-US" sz="1000" spc="300">
                <a:latin typeface="Meiryo" panose="020B0604030504040204" pitchFamily="34" charset="-128"/>
                <a:ea typeface="Meiryo" panose="020B0604030504040204" pitchFamily="34" charset="-128"/>
              </a:rPr>
              <a:t>ようす</a:t>
            </a:r>
            <a:r>
              <a:rPr kumimoji="1" lang="ja-JP" altLang="en-US" sz="1000" spc="300" dirty="0">
                <a:latin typeface="Meiryo" panose="020B0604030504040204" pitchFamily="34" charset="-128"/>
                <a:ea typeface="Meiryo" panose="020B0604030504040204" pitchFamily="34" charset="-128"/>
              </a:rPr>
              <a:t>いろ</a:t>
            </a:r>
          </a:p>
        </p:txBody>
      </p:sp>
      <p:sp>
        <p:nvSpPr>
          <p:cNvPr id="6" name="テキスト ボックス 5">
            <a:extLst>
              <a:ext uri="{FF2B5EF4-FFF2-40B4-BE49-F238E27FC236}">
                <a16:creationId xmlns:a16="http://schemas.microsoft.com/office/drawing/2014/main" id="{5FE44DB7-6E08-7914-1A5D-C460C1D37DDE}"/>
              </a:ext>
            </a:extLst>
          </p:cNvPr>
          <p:cNvSpPr txBox="1"/>
          <p:nvPr/>
        </p:nvSpPr>
        <p:spPr>
          <a:xfrm>
            <a:off x="6823908" y="1015923"/>
            <a:ext cx="415498"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かこ</a:t>
            </a:r>
            <a:endParaRPr kumimoji="1" lang="ja-JP" altLang="en-US" sz="900"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CC3D3D90-3400-C3BF-CE0B-3FAF53914E24}"/>
              </a:ext>
            </a:extLst>
          </p:cNvPr>
          <p:cNvSpPr txBox="1"/>
          <p:nvPr/>
        </p:nvSpPr>
        <p:spPr>
          <a:xfrm>
            <a:off x="9046408" y="1015923"/>
            <a:ext cx="415498"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いね</a:t>
            </a:r>
            <a:endParaRPr kumimoji="1" lang="ja-JP" altLang="en-US" sz="900" dirty="0">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0E823F9D-F793-6343-A098-B69691681567}"/>
              </a:ext>
            </a:extLst>
          </p:cNvPr>
          <p:cNvSpPr txBox="1"/>
          <p:nvPr/>
        </p:nvSpPr>
        <p:spPr>
          <a:xfrm>
            <a:off x="4982408" y="1339993"/>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しゃめん</a:t>
            </a:r>
            <a:endParaRPr kumimoji="1" lang="ja-JP" altLang="en-US" sz="900"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6BE8E81-8BA2-083A-D1ED-EC7548BA2540}"/>
              </a:ext>
            </a:extLst>
          </p:cNvPr>
          <p:cNvSpPr txBox="1"/>
          <p:nvPr/>
        </p:nvSpPr>
        <p:spPr>
          <a:xfrm>
            <a:off x="9465508" y="1339993"/>
            <a:ext cx="415498"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けず</a:t>
            </a:r>
            <a:endParaRPr kumimoji="1" lang="ja-JP" altLang="en-US" sz="900" dirty="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32043DD0-AA2B-EF96-554B-82734CDFBBD4}"/>
              </a:ext>
            </a:extLst>
          </p:cNvPr>
          <p:cNvSpPr txBox="1"/>
          <p:nvPr/>
        </p:nvSpPr>
        <p:spPr>
          <a:xfrm>
            <a:off x="6798508" y="2279793"/>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けんせつ</a:t>
            </a:r>
            <a:endParaRPr kumimoji="1" lang="ja-JP" altLang="en-US" sz="900" dirty="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6DAA03F8-6713-5F5C-2FA6-2D2371854DF6}"/>
              </a:ext>
            </a:extLst>
          </p:cNvPr>
          <p:cNvSpPr txBox="1"/>
          <p:nvPr/>
        </p:nvSpPr>
        <p:spPr>
          <a:xfrm>
            <a:off x="1909008" y="5861193"/>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たなだ</a:t>
            </a:r>
            <a:endParaRPr kumimoji="1" lang="ja-JP" altLang="en-US" sz="9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127658B6-EA21-123C-A0F5-49F226348CB4}"/>
              </a:ext>
            </a:extLst>
          </p:cNvPr>
          <p:cNvSpPr txBox="1"/>
          <p:nvPr/>
        </p:nvSpPr>
        <p:spPr>
          <a:xfrm>
            <a:off x="2531308" y="5861193"/>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せんにん</a:t>
            </a:r>
            <a:endParaRPr kumimoji="1" lang="ja-JP" altLang="en-US" sz="9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73135C2A-7767-D40B-E802-BE8CD4A57846}"/>
              </a:ext>
            </a:extLst>
          </p:cNvPr>
          <p:cNvSpPr txBox="1"/>
          <p:nvPr/>
        </p:nvSpPr>
        <p:spPr>
          <a:xfrm>
            <a:off x="3128208" y="1085993"/>
            <a:ext cx="697627" cy="246221"/>
          </a:xfrm>
          <a:prstGeom prst="rect">
            <a:avLst/>
          </a:prstGeom>
          <a:noFill/>
        </p:spPr>
        <p:txBody>
          <a:bodyPr wrap="none" rtlCol="0">
            <a:spAutoFit/>
          </a:bodyPr>
          <a:lstStyle/>
          <a:p>
            <a:r>
              <a:rPr lang="ja-JP" altLang="en-US" sz="1000">
                <a:solidFill>
                  <a:schemeClr val="bg1"/>
                </a:solidFill>
                <a:latin typeface="Meiryo" panose="020B0604030504040204" pitchFamily="34" charset="-128"/>
                <a:ea typeface="Meiryo" panose="020B0604030504040204" pitchFamily="34" charset="-128"/>
              </a:rPr>
              <a:t>どりょく</a:t>
            </a:r>
            <a:endParaRPr kumimoji="1" lang="ja-JP" altLang="en-US" sz="100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9395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6">
            <a:extLst>
              <a:ext uri="{FF2B5EF4-FFF2-40B4-BE49-F238E27FC236}">
                <a16:creationId xmlns:a16="http://schemas.microsoft.com/office/drawing/2014/main" id="{5296C420-4FF0-02A2-C565-05C354FE20CA}"/>
              </a:ext>
            </a:extLst>
          </p:cNvPr>
          <p:cNvSpPr txBox="1">
            <a:spLocks/>
          </p:cNvSpPr>
          <p:nvPr/>
        </p:nvSpPr>
        <p:spPr>
          <a:xfrm>
            <a:off x="473102" y="1148233"/>
            <a:ext cx="3148763" cy="556849"/>
          </a:xfrm>
          <a:prstGeom prst="rect">
            <a:avLst/>
          </a:prstGeom>
          <a:solidFill>
            <a:srgbClr val="00B0F0"/>
          </a:solidFill>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0" i="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000" b="1" kern="100">
                <a:solidFill>
                  <a:schemeClr val="bg1"/>
                </a:solidFill>
                <a:effectLst/>
                <a:cs typeface="Times New Roman" panose="02020603050405020304" pitchFamily="18" charset="0"/>
              </a:rPr>
              <a:t>受け継がれる伝統文化</a:t>
            </a:r>
            <a:endParaRPr lang="ja-JP" altLang="ja-JP" sz="2000" b="1" kern="100">
              <a:solidFill>
                <a:schemeClr val="bg1"/>
              </a:solidFill>
              <a:effectLst/>
              <a:cs typeface="Times New Roman" panose="02020603050405020304" pitchFamily="18" charset="0"/>
            </a:endParaRPr>
          </a:p>
        </p:txBody>
      </p:sp>
      <p:sp>
        <p:nvSpPr>
          <p:cNvPr id="2" name="タイトル 1">
            <a:extLst>
              <a:ext uri="{FF2B5EF4-FFF2-40B4-BE49-F238E27FC236}">
                <a16:creationId xmlns:a16="http://schemas.microsoft.com/office/drawing/2014/main" id="{BB406D08-BE65-DC27-6488-145E66A43C46}"/>
              </a:ext>
            </a:extLst>
          </p:cNvPr>
          <p:cNvSpPr>
            <a:spLocks noGrp="1"/>
          </p:cNvSpPr>
          <p:nvPr>
            <p:ph type="title"/>
          </p:nvPr>
        </p:nvSpPr>
        <p:spPr>
          <a:xfrm>
            <a:off x="120869" y="285939"/>
            <a:ext cx="11950262" cy="506350"/>
          </a:xfrm>
        </p:spPr>
        <p:txBody>
          <a:bodyPr/>
          <a:lstStyle/>
          <a:p>
            <a:r>
              <a:rPr kumimoji="1" lang="ja-JP" altLang="en-US"/>
              <a:t>　神楽</a:t>
            </a:r>
          </a:p>
        </p:txBody>
      </p:sp>
      <p:sp>
        <p:nvSpPr>
          <p:cNvPr id="4" name="スライド番号プレースホルダー 3">
            <a:extLst>
              <a:ext uri="{FF2B5EF4-FFF2-40B4-BE49-F238E27FC236}">
                <a16:creationId xmlns:a16="http://schemas.microsoft.com/office/drawing/2014/main" id="{C744A153-91F2-0162-1A71-02C9B19F8534}"/>
              </a:ext>
            </a:extLst>
          </p:cNvPr>
          <p:cNvSpPr>
            <a:spLocks noGrp="1"/>
          </p:cNvSpPr>
          <p:nvPr>
            <p:ph type="sldNum" sz="quarter" idx="12"/>
          </p:nvPr>
        </p:nvSpPr>
        <p:spPr/>
        <p:txBody>
          <a:bodyPr/>
          <a:lstStyle/>
          <a:p>
            <a:fld id="{9072E400-20F7-6041-92A7-26D857824E29}" type="slidenum">
              <a:rPr kumimoji="1" lang="ja-JP" altLang="en-US" smtClean="0"/>
              <a:t>25</a:t>
            </a:fld>
            <a:endParaRPr kumimoji="1" lang="ja-JP" altLang="en-US"/>
          </a:p>
        </p:txBody>
      </p:sp>
      <p:sp>
        <p:nvSpPr>
          <p:cNvPr id="9" name="テキスト ボックス 8">
            <a:extLst>
              <a:ext uri="{FF2B5EF4-FFF2-40B4-BE49-F238E27FC236}">
                <a16:creationId xmlns:a16="http://schemas.microsoft.com/office/drawing/2014/main" id="{23C451F1-CD77-E5FC-9142-D73801A043EF}"/>
              </a:ext>
            </a:extLst>
          </p:cNvPr>
          <p:cNvSpPr txBox="1"/>
          <p:nvPr/>
        </p:nvSpPr>
        <p:spPr>
          <a:xfrm>
            <a:off x="3854876" y="1148233"/>
            <a:ext cx="7864022" cy="1908215"/>
          </a:xfrm>
          <a:prstGeom prst="rect">
            <a:avLst/>
          </a:prstGeom>
          <a:noFill/>
        </p:spPr>
        <p:txBody>
          <a:bodyPr wrap="square" rtlCol="0">
            <a:spAutoFit/>
          </a:bodyPr>
          <a:lstStyle/>
          <a:p>
            <a:pPr>
              <a:lnSpc>
                <a:spcPct val="150000"/>
              </a:lnSpc>
            </a:pPr>
            <a:r>
              <a:rPr kumimoji="1" lang="ja-JP" altLang="en-US" sz="1600" dirty="0">
                <a:latin typeface="Meiryo" panose="020B0604030504040204" pitchFamily="34" charset="-128"/>
                <a:ea typeface="Meiryo" panose="020B0604030504040204" pitchFamily="34" charset="-128"/>
              </a:rPr>
              <a:t>この地域では、毎年</a:t>
            </a:r>
            <a:r>
              <a:rPr lang="en-US" altLang="ja-JP" sz="1600" dirty="0">
                <a:latin typeface="Meiryo" panose="020B0604030504040204" pitchFamily="34" charset="-128"/>
                <a:ea typeface="Meiryo" panose="020B0604030504040204" pitchFamily="34" charset="-128"/>
              </a:rPr>
              <a:t>12</a:t>
            </a:r>
            <a:r>
              <a:rPr kumimoji="1" lang="ja-JP" altLang="en-US" sz="1600" dirty="0">
                <a:latin typeface="Meiryo" panose="020B0604030504040204" pitchFamily="34" charset="-128"/>
                <a:ea typeface="Meiryo" panose="020B0604030504040204" pitchFamily="34" charset="-128"/>
              </a:rPr>
              <a:t>月に神に舞をささげる「神楽」が代々受け継がれています。「神楽」は五穀豊穣（こく物が十分に育つこと）を願って神に奉納する舞で、地域の人たちの暮らしの一部になっています。「神楽」は厳しい自然の中で、力を合わせて農林業を営む地域ならではの強い連帯感を象ちょうしています。</a:t>
            </a:r>
          </a:p>
          <a:p>
            <a:pPr>
              <a:lnSpc>
                <a:spcPct val="150000"/>
              </a:lnSpc>
            </a:pPr>
            <a:endParaRPr kumimoji="1" lang="ja-JP" altLang="en-US" sz="16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0D82F3CE-CDC7-9F30-38C2-748221EB7BBC}"/>
              </a:ext>
            </a:extLst>
          </p:cNvPr>
          <p:cNvSpPr txBox="1"/>
          <p:nvPr/>
        </p:nvSpPr>
        <p:spPr>
          <a:xfrm>
            <a:off x="8198147" y="1116898"/>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かぐら</a:t>
            </a:r>
          </a:p>
        </p:txBody>
      </p:sp>
      <p:sp>
        <p:nvSpPr>
          <p:cNvPr id="10" name="テキスト ボックス 9">
            <a:extLst>
              <a:ext uri="{FF2B5EF4-FFF2-40B4-BE49-F238E27FC236}">
                <a16:creationId xmlns:a16="http://schemas.microsoft.com/office/drawing/2014/main" id="{55123992-7473-2021-3A64-DB29B11AD2AD}"/>
              </a:ext>
            </a:extLst>
          </p:cNvPr>
          <p:cNvSpPr txBox="1"/>
          <p:nvPr/>
        </p:nvSpPr>
        <p:spPr>
          <a:xfrm>
            <a:off x="4832223" y="1474250"/>
            <a:ext cx="1107996"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ごこくほうじょう</a:t>
            </a:r>
          </a:p>
        </p:txBody>
      </p:sp>
      <p:sp>
        <p:nvSpPr>
          <p:cNvPr id="11" name="テキスト ボックス 10">
            <a:extLst>
              <a:ext uri="{FF2B5EF4-FFF2-40B4-BE49-F238E27FC236}">
                <a16:creationId xmlns:a16="http://schemas.microsoft.com/office/drawing/2014/main" id="{2BD6599F-621D-243C-6228-A93B2A28D688}"/>
              </a:ext>
            </a:extLst>
          </p:cNvPr>
          <p:cNvSpPr txBox="1"/>
          <p:nvPr/>
        </p:nvSpPr>
        <p:spPr>
          <a:xfrm>
            <a:off x="9498817" y="1474250"/>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ほうのう</a:t>
            </a:r>
          </a:p>
        </p:txBody>
      </p:sp>
      <p:sp>
        <p:nvSpPr>
          <p:cNvPr id="12" name="テキスト ボックス 11">
            <a:extLst>
              <a:ext uri="{FF2B5EF4-FFF2-40B4-BE49-F238E27FC236}">
                <a16:creationId xmlns:a16="http://schemas.microsoft.com/office/drawing/2014/main" id="{0DF31C28-200D-9C63-AA1D-F9DFC38FD8D6}"/>
              </a:ext>
            </a:extLst>
          </p:cNvPr>
          <p:cNvSpPr txBox="1"/>
          <p:nvPr/>
        </p:nvSpPr>
        <p:spPr>
          <a:xfrm>
            <a:off x="10341835" y="1486950"/>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まい</a:t>
            </a:r>
          </a:p>
        </p:txBody>
      </p:sp>
      <p:sp>
        <p:nvSpPr>
          <p:cNvPr id="13" name="テキスト ボックス 12">
            <a:extLst>
              <a:ext uri="{FF2B5EF4-FFF2-40B4-BE49-F238E27FC236}">
                <a16:creationId xmlns:a16="http://schemas.microsoft.com/office/drawing/2014/main" id="{910FCC14-F96F-4E74-43DB-B5A9E5A2F359}"/>
              </a:ext>
            </a:extLst>
          </p:cNvPr>
          <p:cNvSpPr txBox="1"/>
          <p:nvPr/>
        </p:nvSpPr>
        <p:spPr>
          <a:xfrm>
            <a:off x="4292700" y="1106163"/>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ちいき</a:t>
            </a:r>
            <a:endParaRPr kumimoji="1" lang="ja-JP" altLang="en-US" sz="9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4BAFDD0C-E340-F793-3D6D-276486B7DE5E}"/>
              </a:ext>
            </a:extLst>
          </p:cNvPr>
          <p:cNvSpPr txBox="1"/>
          <p:nvPr/>
        </p:nvSpPr>
        <p:spPr>
          <a:xfrm>
            <a:off x="10530988" y="6084126"/>
            <a:ext cx="1385519" cy="246221"/>
          </a:xfrm>
          <a:prstGeom prst="rect">
            <a:avLst/>
          </a:prstGeom>
          <a:noFill/>
        </p:spPr>
        <p:txBody>
          <a:bodyPr wrap="square">
            <a:spAutoFit/>
          </a:bodyPr>
          <a:lstStyle/>
          <a:p>
            <a:r>
              <a:rPr lang="ja-JP" altLang="en-US" sz="1000"/>
              <a:t>画像提供：高千穂町</a:t>
            </a:r>
          </a:p>
        </p:txBody>
      </p:sp>
      <p:sp>
        <p:nvSpPr>
          <p:cNvPr id="16" name="テキスト ボックス 15">
            <a:extLst>
              <a:ext uri="{FF2B5EF4-FFF2-40B4-BE49-F238E27FC236}">
                <a16:creationId xmlns:a16="http://schemas.microsoft.com/office/drawing/2014/main" id="{070939CC-84CA-532F-27C0-47F45134C3E1}"/>
              </a:ext>
            </a:extLst>
          </p:cNvPr>
          <p:cNvSpPr txBox="1"/>
          <p:nvPr/>
        </p:nvSpPr>
        <p:spPr>
          <a:xfrm>
            <a:off x="1258555" y="1175435"/>
            <a:ext cx="300082" cy="230832"/>
          </a:xfrm>
          <a:prstGeom prst="rect">
            <a:avLst/>
          </a:prstGeom>
          <a:noFill/>
        </p:spPr>
        <p:txBody>
          <a:bodyPr wrap="none" rtlCol="0">
            <a:spAutoFit/>
          </a:bodyPr>
          <a:lstStyle/>
          <a:p>
            <a:r>
              <a:rPr lang="ja-JP" altLang="en-US" sz="900">
                <a:solidFill>
                  <a:schemeClr val="bg1"/>
                </a:solidFill>
                <a:latin typeface="Meiryo" panose="020B0604030504040204" pitchFamily="34" charset="-128"/>
                <a:ea typeface="Meiryo" panose="020B0604030504040204" pitchFamily="34" charset="-128"/>
              </a:rPr>
              <a:t>つ</a:t>
            </a:r>
            <a:endParaRPr kumimoji="1" lang="ja-JP" altLang="en-US" sz="9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38FC43B7-0967-CF49-98FA-7844781FCB3C}"/>
              </a:ext>
            </a:extLst>
          </p:cNvPr>
          <p:cNvSpPr txBox="1"/>
          <p:nvPr/>
        </p:nvSpPr>
        <p:spPr>
          <a:xfrm>
            <a:off x="688983" y="113074"/>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かぐら</a:t>
            </a:r>
          </a:p>
        </p:txBody>
      </p:sp>
      <p:sp>
        <p:nvSpPr>
          <p:cNvPr id="18" name="テキスト ボックス 17">
            <a:extLst>
              <a:ext uri="{FF2B5EF4-FFF2-40B4-BE49-F238E27FC236}">
                <a16:creationId xmlns:a16="http://schemas.microsoft.com/office/drawing/2014/main" id="{E005A88B-1583-1AC9-9B30-B5EA65BE11E3}"/>
              </a:ext>
            </a:extLst>
          </p:cNvPr>
          <p:cNvSpPr txBox="1"/>
          <p:nvPr/>
        </p:nvSpPr>
        <p:spPr>
          <a:xfrm>
            <a:off x="8043526" y="2208541"/>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しょう</a:t>
            </a:r>
          </a:p>
        </p:txBody>
      </p:sp>
      <p:pic>
        <p:nvPicPr>
          <p:cNvPr id="20" name="図 19" descr="人, 建物, 民衆, 雪 が含まれている画像&#10;&#10;自動的に生成された説明">
            <a:extLst>
              <a:ext uri="{FF2B5EF4-FFF2-40B4-BE49-F238E27FC236}">
                <a16:creationId xmlns:a16="http://schemas.microsoft.com/office/drawing/2014/main" id="{E68AFBA1-BAC3-C787-9BF4-AA1F6995D5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8347" y="2865148"/>
            <a:ext cx="5295074" cy="2978479"/>
          </a:xfrm>
          <a:prstGeom prst="rect">
            <a:avLst/>
          </a:prstGeom>
        </p:spPr>
      </p:pic>
      <p:pic>
        <p:nvPicPr>
          <p:cNvPr id="22" name="図 21" descr="人, テーブル, 女性, 食品 が含まれている画像&#10;&#10;自動的に生成された説明">
            <a:extLst>
              <a:ext uri="{FF2B5EF4-FFF2-40B4-BE49-F238E27FC236}">
                <a16:creationId xmlns:a16="http://schemas.microsoft.com/office/drawing/2014/main" id="{66859C27-7AD4-4E2D-EEBD-08713F238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315" y="2859340"/>
            <a:ext cx="5305120" cy="2984130"/>
          </a:xfrm>
          <a:prstGeom prst="rect">
            <a:avLst/>
          </a:prstGeom>
        </p:spPr>
      </p:pic>
      <p:sp>
        <p:nvSpPr>
          <p:cNvPr id="5" name="テキスト ボックス 4">
            <a:extLst>
              <a:ext uri="{FF2B5EF4-FFF2-40B4-BE49-F238E27FC236}">
                <a16:creationId xmlns:a16="http://schemas.microsoft.com/office/drawing/2014/main" id="{F32BC4D9-BADB-FFF1-C328-331E430A428E}"/>
              </a:ext>
            </a:extLst>
          </p:cNvPr>
          <p:cNvSpPr txBox="1"/>
          <p:nvPr/>
        </p:nvSpPr>
        <p:spPr>
          <a:xfrm>
            <a:off x="2236455" y="1175435"/>
            <a:ext cx="646331" cy="230832"/>
          </a:xfrm>
          <a:prstGeom prst="rect">
            <a:avLst/>
          </a:prstGeom>
          <a:noFill/>
        </p:spPr>
        <p:txBody>
          <a:bodyPr wrap="none" rtlCol="0">
            <a:spAutoFit/>
          </a:bodyPr>
          <a:lstStyle/>
          <a:p>
            <a:r>
              <a:rPr lang="ja-JP" altLang="en-US" sz="900">
                <a:solidFill>
                  <a:schemeClr val="bg1"/>
                </a:solidFill>
                <a:latin typeface="Meiryo" panose="020B0604030504040204" pitchFamily="34" charset="-128"/>
                <a:ea typeface="Meiryo" panose="020B0604030504040204" pitchFamily="34" charset="-128"/>
              </a:rPr>
              <a:t>でんとう</a:t>
            </a:r>
            <a:endParaRPr kumimoji="1" lang="ja-JP" altLang="en-US" sz="900">
              <a:solidFill>
                <a:schemeClr val="bg1"/>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FAE48164-9F06-FB74-E6E1-EBB6AE3B0A5C}"/>
              </a:ext>
            </a:extLst>
          </p:cNvPr>
          <p:cNvSpPr txBox="1"/>
          <p:nvPr/>
        </p:nvSpPr>
        <p:spPr>
          <a:xfrm>
            <a:off x="6731100" y="1106163"/>
            <a:ext cx="415498"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まい</a:t>
            </a:r>
            <a:endParaRPr kumimoji="1" lang="ja-JP" altLang="en-US" sz="90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BEDB8028-C74F-8FB3-7F83-7591DC97419B}"/>
              </a:ext>
            </a:extLst>
          </p:cNvPr>
          <p:cNvSpPr txBox="1"/>
          <p:nvPr/>
        </p:nvSpPr>
        <p:spPr>
          <a:xfrm>
            <a:off x="4902300" y="1855463"/>
            <a:ext cx="300082"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く</a:t>
            </a:r>
            <a:endParaRPr kumimoji="1" lang="ja-JP" altLang="en-US" sz="90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6767B9FB-A02A-0388-51CD-07AE41AA2FBF}"/>
              </a:ext>
            </a:extLst>
          </p:cNvPr>
          <p:cNvSpPr txBox="1"/>
          <p:nvPr/>
        </p:nvSpPr>
        <p:spPr>
          <a:xfrm>
            <a:off x="8699600" y="1855463"/>
            <a:ext cx="415498"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きび</a:t>
            </a:r>
            <a:endParaRPr kumimoji="1" lang="ja-JP" altLang="en-US" sz="90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9E67A695-E826-93D4-4A44-A8F2D6469273}"/>
              </a:ext>
            </a:extLst>
          </p:cNvPr>
          <p:cNvSpPr txBox="1"/>
          <p:nvPr/>
        </p:nvSpPr>
        <p:spPr>
          <a:xfrm>
            <a:off x="5016600" y="2211063"/>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いとな</a:t>
            </a:r>
            <a:endParaRPr kumimoji="1" lang="ja-JP" altLang="en-US" sz="90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C9FCEB2F-308F-BBC9-1808-C738A91B39CB}"/>
              </a:ext>
            </a:extLst>
          </p:cNvPr>
          <p:cNvSpPr txBox="1"/>
          <p:nvPr/>
        </p:nvSpPr>
        <p:spPr>
          <a:xfrm>
            <a:off x="7289900" y="2211063"/>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れんたい</a:t>
            </a:r>
            <a:endParaRPr kumimoji="1" lang="ja-JP" altLang="en-US" sz="900">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B670A306-01EF-5174-5D7D-FA42A0B87C36}"/>
              </a:ext>
            </a:extLst>
          </p:cNvPr>
          <p:cNvSpPr txBox="1"/>
          <p:nvPr/>
        </p:nvSpPr>
        <p:spPr>
          <a:xfrm>
            <a:off x="8496400" y="1487163"/>
            <a:ext cx="415498"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ねが</a:t>
            </a:r>
            <a:endParaRPr kumimoji="1" lang="ja-JP" altLang="en-US" sz="900">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7EA6BF11-EFE1-763D-77EF-57E760B7E562}"/>
              </a:ext>
            </a:extLst>
          </p:cNvPr>
          <p:cNvSpPr txBox="1"/>
          <p:nvPr/>
        </p:nvSpPr>
        <p:spPr>
          <a:xfrm>
            <a:off x="9382773" y="1855463"/>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しぜん</a:t>
            </a:r>
            <a:endParaRPr kumimoji="1" lang="ja-JP" altLang="en-US" sz="9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0714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A7E57D0-804A-FCAB-7F0C-7E6E0F02E01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p:spPr>
      </p:pic>
      <p:sp>
        <p:nvSpPr>
          <p:cNvPr id="2" name="タイトル 1">
            <a:extLst>
              <a:ext uri="{FF2B5EF4-FFF2-40B4-BE49-F238E27FC236}">
                <a16:creationId xmlns:a16="http://schemas.microsoft.com/office/drawing/2014/main" id="{0A6BEF20-E940-4D15-1449-FCFD28680E8F}"/>
              </a:ext>
            </a:extLst>
          </p:cNvPr>
          <p:cNvSpPr>
            <a:spLocks noGrp="1"/>
          </p:cNvSpPr>
          <p:nvPr>
            <p:ph type="title"/>
          </p:nvPr>
        </p:nvSpPr>
        <p:spPr>
          <a:xfrm>
            <a:off x="838200" y="2766217"/>
            <a:ext cx="10515600" cy="1325563"/>
          </a:xfrm>
        </p:spPr>
        <p:txBody>
          <a:bodyPr>
            <a:normAutofit/>
          </a:bodyPr>
          <a:lstStyle/>
          <a:p>
            <a:pPr algn="ctr"/>
            <a:r>
              <a:rPr kumimoji="1" lang="ja-JP" altLang="en-US" sz="3600" b="1">
                <a:latin typeface="Meiryo" panose="020B0604030504040204" pitchFamily="34" charset="-128"/>
                <a:ea typeface="Meiryo" panose="020B0604030504040204" pitchFamily="34" charset="-128"/>
              </a:rPr>
              <a:t>いろいろな地域の農業遺産</a:t>
            </a:r>
            <a:r>
              <a:rPr kumimoji="1" lang="en-US" altLang="ja-JP" sz="3600" b="1" dirty="0">
                <a:latin typeface="Meiryo" panose="020B0604030504040204" pitchFamily="34" charset="-128"/>
                <a:ea typeface="Meiryo" panose="020B0604030504040204" pitchFamily="34" charset="-128"/>
              </a:rPr>
              <a:t> </a:t>
            </a:r>
            <a:r>
              <a:rPr kumimoji="1" lang="ja-JP" altLang="en-US" sz="3600" b="1">
                <a:latin typeface="Meiryo" panose="020B0604030504040204" pitchFamily="34" charset="-128"/>
                <a:ea typeface="Meiryo" panose="020B0604030504040204" pitchFamily="34" charset="-128"/>
              </a:rPr>
              <a:t>調べてみてね！</a:t>
            </a:r>
          </a:p>
        </p:txBody>
      </p:sp>
      <p:sp>
        <p:nvSpPr>
          <p:cNvPr id="3" name="スライド番号プレースホルダー 2">
            <a:extLst>
              <a:ext uri="{FF2B5EF4-FFF2-40B4-BE49-F238E27FC236}">
                <a16:creationId xmlns:a16="http://schemas.microsoft.com/office/drawing/2014/main" id="{D3450AA5-0AC3-A7AC-4675-3B7EBD0FBC05}"/>
              </a:ext>
            </a:extLst>
          </p:cNvPr>
          <p:cNvSpPr>
            <a:spLocks noGrp="1"/>
          </p:cNvSpPr>
          <p:nvPr>
            <p:ph type="sldNum" sz="quarter" idx="12"/>
          </p:nvPr>
        </p:nvSpPr>
        <p:spPr/>
        <p:txBody>
          <a:bodyPr/>
          <a:lstStyle/>
          <a:p>
            <a:fld id="{9072E400-20F7-6041-92A7-26D857824E29}" type="slidenum">
              <a:rPr kumimoji="1" lang="ja-JP" altLang="en-US" smtClean="0"/>
              <a:t>26</a:t>
            </a:fld>
            <a:endParaRPr kumimoji="1" lang="ja-JP" altLang="en-US"/>
          </a:p>
        </p:txBody>
      </p:sp>
      <p:sp>
        <p:nvSpPr>
          <p:cNvPr id="5" name="テキスト ボックス 4">
            <a:extLst>
              <a:ext uri="{FF2B5EF4-FFF2-40B4-BE49-F238E27FC236}">
                <a16:creationId xmlns:a16="http://schemas.microsoft.com/office/drawing/2014/main" id="{BB33C101-42AE-005A-A00F-DC1139A3C4E6}"/>
              </a:ext>
            </a:extLst>
          </p:cNvPr>
          <p:cNvSpPr txBox="1"/>
          <p:nvPr/>
        </p:nvSpPr>
        <p:spPr>
          <a:xfrm>
            <a:off x="6306209" y="2852295"/>
            <a:ext cx="870751" cy="338554"/>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い</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さん</a:t>
            </a:r>
            <a:endParaRPr kumimoji="1" lang="ja-JP" altLang="en-US" sz="1600">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7B91AF17-0FBC-0F21-1448-98145FEA7EEB}"/>
              </a:ext>
            </a:extLst>
          </p:cNvPr>
          <p:cNvPicPr>
            <a:picLocks noChangeAspect="1"/>
          </p:cNvPicPr>
          <p:nvPr/>
        </p:nvPicPr>
        <p:blipFill>
          <a:blip r:embed="rId3"/>
          <a:stretch>
            <a:fillRect/>
          </a:stretch>
        </p:blipFill>
        <p:spPr>
          <a:xfrm>
            <a:off x="9486900" y="3605625"/>
            <a:ext cx="2286000" cy="2887250"/>
          </a:xfrm>
          <a:prstGeom prst="rect">
            <a:avLst/>
          </a:prstGeom>
        </p:spPr>
      </p:pic>
      <p:sp>
        <p:nvSpPr>
          <p:cNvPr id="6" name="テキスト ボックス 5">
            <a:extLst>
              <a:ext uri="{FF2B5EF4-FFF2-40B4-BE49-F238E27FC236}">
                <a16:creationId xmlns:a16="http://schemas.microsoft.com/office/drawing/2014/main" id="{2741AF8F-A235-C8E2-040D-0DE074BD5D9E}"/>
              </a:ext>
            </a:extLst>
          </p:cNvPr>
          <p:cNvSpPr txBox="1"/>
          <p:nvPr/>
        </p:nvSpPr>
        <p:spPr>
          <a:xfrm>
            <a:off x="3993933" y="2852295"/>
            <a:ext cx="870751" cy="338554"/>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ち</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いき</a:t>
            </a:r>
            <a:endParaRPr kumimoji="1" lang="ja-JP" altLang="en-US" sz="16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1613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6EC3E4-C592-4F8F-82B0-48BB8E9D332A}"/>
              </a:ext>
            </a:extLst>
          </p:cNvPr>
          <p:cNvSpPr>
            <a:spLocks noGrp="1"/>
          </p:cNvSpPr>
          <p:nvPr>
            <p:ph idx="1"/>
          </p:nvPr>
        </p:nvSpPr>
        <p:spPr>
          <a:xfrm>
            <a:off x="953814" y="973902"/>
            <a:ext cx="10284372" cy="1051070"/>
          </a:xfrm>
        </p:spPr>
        <p:txBody>
          <a:bodyPr spcCol="0">
            <a:noAutofit/>
          </a:bodyPr>
          <a:lstStyle/>
          <a:p>
            <a:pPr algn="just">
              <a:lnSpc>
                <a:spcPct val="120000"/>
              </a:lnSpc>
              <a:spcBef>
                <a:spcPts val="500"/>
              </a:spcBef>
            </a:pPr>
            <a:r>
              <a:rPr lang="ja-JP" altLang="ja-JP" sz="2000" kern="100" dirty="0">
                <a:effectLst/>
                <a:latin typeface="游明朝" panose="02020400000000000000" pitchFamily="18" charset="-128"/>
                <a:ea typeface="BIZ UDPゴシック"/>
                <a:cs typeface="Times New Roman" panose="02020603050405020304" pitchFamily="18" charset="0"/>
              </a:rPr>
              <a:t>地域の人々が農業、林業、漁業を営む</a:t>
            </a:r>
            <a:r>
              <a:rPr lang="ja-JP" altLang="en-US" sz="2000" kern="100" dirty="0">
                <a:effectLst/>
                <a:latin typeface="游明朝" panose="02020400000000000000" pitchFamily="18" charset="-128"/>
                <a:ea typeface="BIZ UDPゴシック"/>
                <a:cs typeface="Times New Roman" panose="02020603050405020304" pitchFamily="18" charset="0"/>
              </a:rPr>
              <a:t>中で独自に</a:t>
            </a:r>
            <a:r>
              <a:rPr lang="ja-JP" altLang="ja-JP" sz="2000" kern="100" dirty="0">
                <a:effectLst/>
                <a:latin typeface="游明朝" panose="02020400000000000000" pitchFamily="18" charset="-128"/>
                <a:ea typeface="BIZ UDPゴシック"/>
                <a:cs typeface="Times New Roman" panose="02020603050405020304" pitchFamily="18" charset="0"/>
              </a:rPr>
              <a:t>築き、長い間守り続けてきた知恵や工夫、風景、その土地特有の文化</a:t>
            </a:r>
            <a:r>
              <a:rPr lang="ja-JP" altLang="en-US" sz="2000" kern="100" dirty="0">
                <a:effectLst/>
                <a:latin typeface="游明朝" panose="02020400000000000000" pitchFamily="18" charset="-128"/>
                <a:ea typeface="BIZ UDPゴシック"/>
                <a:cs typeface="Times New Roman" panose="02020603050405020304" pitchFamily="18" charset="0"/>
              </a:rPr>
              <a:t>、生き物たち。</a:t>
            </a:r>
            <a:endParaRPr lang="en-US" altLang="ja-JP" sz="2000" kern="100" dirty="0">
              <a:effectLst/>
              <a:latin typeface="游明朝" panose="02020400000000000000" pitchFamily="18" charset="-128"/>
              <a:ea typeface="BIZ UDPゴシック"/>
              <a:cs typeface="Times New Roman" panose="02020603050405020304" pitchFamily="18" charset="0"/>
            </a:endParaRPr>
          </a:p>
          <a:p>
            <a:pPr algn="just">
              <a:lnSpc>
                <a:spcPct val="120000"/>
              </a:lnSpc>
              <a:spcBef>
                <a:spcPts val="500"/>
              </a:spcBef>
            </a:pPr>
            <a:r>
              <a:rPr lang="ja-JP" altLang="en-US" sz="2000" kern="100" dirty="0">
                <a:effectLst/>
                <a:latin typeface="游明朝" panose="02020400000000000000" pitchFamily="18" charset="-128"/>
                <a:ea typeface="BIZ UDPゴシック"/>
                <a:cs typeface="Times New Roman" panose="02020603050405020304" pitchFamily="18" charset="0"/>
              </a:rPr>
              <a:t>これらを未来に受け継いでいくためにつくられた制度が農業遺産</a:t>
            </a:r>
            <a:r>
              <a:rPr lang="ja-JP" altLang="en-US" sz="2000" kern="100">
                <a:effectLst/>
                <a:latin typeface="游明朝" panose="02020400000000000000" pitchFamily="18" charset="-128"/>
                <a:ea typeface="BIZ UDPゴシック"/>
                <a:cs typeface="Times New Roman" panose="02020603050405020304" pitchFamily="18" charset="0"/>
              </a:rPr>
              <a:t>です</a:t>
            </a:r>
            <a:r>
              <a:rPr lang="ja-JP" altLang="ja-JP" sz="2000" kern="100">
                <a:effectLst/>
                <a:latin typeface="游明朝" panose="02020400000000000000" pitchFamily="18" charset="-128"/>
                <a:ea typeface="BIZ UDPゴシック"/>
                <a:cs typeface="Times New Roman" panose="02020603050405020304" pitchFamily="18" charset="0"/>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a:xfrm>
            <a:off x="120869" y="219996"/>
            <a:ext cx="11950262" cy="604203"/>
          </a:xfrm>
        </p:spPr>
        <p:txBody>
          <a:bodyPr/>
          <a:lstStyle/>
          <a:p>
            <a:r>
              <a:rPr kumimoji="1" lang="ja-JP" altLang="en-US"/>
              <a:t>農業遺産とは</a:t>
            </a:r>
          </a:p>
        </p:txBody>
      </p:sp>
      <p:pic>
        <p:nvPicPr>
          <p:cNvPr id="10" name="図 9">
            <a:extLst>
              <a:ext uri="{FF2B5EF4-FFF2-40B4-BE49-F238E27FC236}">
                <a16:creationId xmlns:a16="http://schemas.microsoft.com/office/drawing/2014/main" id="{3822EA0B-D543-F674-0594-A2EC322AB0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6302" y="4396939"/>
            <a:ext cx="3183798" cy="1790887"/>
          </a:xfrm>
          <a:prstGeom prst="rect">
            <a:avLst/>
          </a:prstGeom>
        </p:spPr>
      </p:pic>
      <p:pic>
        <p:nvPicPr>
          <p:cNvPr id="12" name="図 11">
            <a:extLst>
              <a:ext uri="{FF2B5EF4-FFF2-40B4-BE49-F238E27FC236}">
                <a16:creationId xmlns:a16="http://schemas.microsoft.com/office/drawing/2014/main" id="{7E4095C7-91A5-1919-D47F-825652F28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899" y="2242271"/>
            <a:ext cx="3183799" cy="1790887"/>
          </a:xfrm>
          <a:prstGeom prst="rect">
            <a:avLst/>
          </a:prstGeom>
        </p:spPr>
      </p:pic>
      <p:pic>
        <p:nvPicPr>
          <p:cNvPr id="14" name="図 13">
            <a:extLst>
              <a:ext uri="{FF2B5EF4-FFF2-40B4-BE49-F238E27FC236}">
                <a16:creationId xmlns:a16="http://schemas.microsoft.com/office/drawing/2014/main" id="{9BF8E9E8-991D-7A27-8CBB-BBC4821F1C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4101" y="2242270"/>
            <a:ext cx="3183799" cy="1790887"/>
          </a:xfrm>
          <a:prstGeom prst="rect">
            <a:avLst/>
          </a:prstGeom>
        </p:spPr>
      </p:pic>
      <p:pic>
        <p:nvPicPr>
          <p:cNvPr id="16" name="図 15">
            <a:extLst>
              <a:ext uri="{FF2B5EF4-FFF2-40B4-BE49-F238E27FC236}">
                <a16:creationId xmlns:a16="http://schemas.microsoft.com/office/drawing/2014/main" id="{111BBDB5-20F5-1235-B1C4-F54500C0B7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6302" y="2242270"/>
            <a:ext cx="3183799" cy="1790887"/>
          </a:xfrm>
          <a:prstGeom prst="rect">
            <a:avLst/>
          </a:prstGeom>
        </p:spPr>
      </p:pic>
      <p:sp>
        <p:nvSpPr>
          <p:cNvPr id="17" name="スライド番号プレースホルダー 16">
            <a:extLst>
              <a:ext uri="{FF2B5EF4-FFF2-40B4-BE49-F238E27FC236}">
                <a16:creationId xmlns:a16="http://schemas.microsoft.com/office/drawing/2014/main" id="{99F59F1D-E32F-31DD-38C0-80CA4B75A28A}"/>
              </a:ext>
            </a:extLst>
          </p:cNvPr>
          <p:cNvSpPr>
            <a:spLocks noGrp="1"/>
          </p:cNvSpPr>
          <p:nvPr>
            <p:ph type="sldNum" sz="quarter" idx="12"/>
          </p:nvPr>
        </p:nvSpPr>
        <p:spPr/>
        <p:txBody>
          <a:bodyPr/>
          <a:lstStyle/>
          <a:p>
            <a:fld id="{9072E400-20F7-6041-92A7-26D857824E29}" type="slidenum">
              <a:rPr kumimoji="1" lang="ja-JP" altLang="en-US" smtClean="0"/>
              <a:t>3</a:t>
            </a:fld>
            <a:endParaRPr kumimoji="1" lang="ja-JP" altLang="en-US"/>
          </a:p>
        </p:txBody>
      </p:sp>
      <p:pic>
        <p:nvPicPr>
          <p:cNvPr id="9" name="図 8" descr="山の中の高速道路&#10;&#10;中程度の精度で自動的に生成された説明">
            <a:extLst>
              <a:ext uri="{FF2B5EF4-FFF2-40B4-BE49-F238E27FC236}">
                <a16:creationId xmlns:a16="http://schemas.microsoft.com/office/drawing/2014/main" id="{38ED9E9B-E3A9-4AF3-F40E-B40161D97A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1899" y="4396939"/>
            <a:ext cx="3183799" cy="1790887"/>
          </a:xfrm>
          <a:prstGeom prst="rect">
            <a:avLst/>
          </a:prstGeom>
        </p:spPr>
      </p:pic>
      <p:pic>
        <p:nvPicPr>
          <p:cNvPr id="13" name="図 12" descr="丘の上にある数種類の木&#10;&#10;低い精度で自動的に生成された説明">
            <a:extLst>
              <a:ext uri="{FF2B5EF4-FFF2-40B4-BE49-F238E27FC236}">
                <a16:creationId xmlns:a16="http://schemas.microsoft.com/office/drawing/2014/main" id="{CDF6ACF0-23D0-6ECE-2270-B101C8916E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04102" y="4396940"/>
            <a:ext cx="3183797" cy="1790886"/>
          </a:xfrm>
          <a:prstGeom prst="rect">
            <a:avLst/>
          </a:prstGeom>
        </p:spPr>
      </p:pic>
      <p:sp>
        <p:nvSpPr>
          <p:cNvPr id="15" name="テキスト ボックス 14">
            <a:extLst>
              <a:ext uri="{FF2B5EF4-FFF2-40B4-BE49-F238E27FC236}">
                <a16:creationId xmlns:a16="http://schemas.microsoft.com/office/drawing/2014/main" id="{19B201C5-CD52-90E8-0699-988078BAED97}"/>
              </a:ext>
            </a:extLst>
          </p:cNvPr>
          <p:cNvSpPr txBox="1"/>
          <p:nvPr/>
        </p:nvSpPr>
        <p:spPr>
          <a:xfrm>
            <a:off x="6411314" y="900065"/>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きず</a:t>
            </a:r>
            <a:endParaRPr kumimoji="1" lang="ja-JP" altLang="en-US" sz="900" dirty="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D0B732F3-83AB-1C2B-92D3-2AAE962931FB}"/>
              </a:ext>
            </a:extLst>
          </p:cNvPr>
          <p:cNvSpPr txBox="1"/>
          <p:nvPr/>
        </p:nvSpPr>
        <p:spPr>
          <a:xfrm>
            <a:off x="3239231" y="1704687"/>
            <a:ext cx="300082" cy="190770"/>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つ</a:t>
            </a:r>
            <a:endParaRPr kumimoji="1" lang="ja-JP" altLang="en-US" sz="9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3674174-EFFF-F289-B465-08807F121E03}"/>
              </a:ext>
            </a:extLst>
          </p:cNvPr>
          <p:cNvSpPr txBox="1"/>
          <p:nvPr/>
        </p:nvSpPr>
        <p:spPr>
          <a:xfrm>
            <a:off x="1010722" y="896121"/>
            <a:ext cx="569387"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ちいき</a:t>
            </a:r>
          </a:p>
        </p:txBody>
      </p:sp>
      <p:sp>
        <p:nvSpPr>
          <p:cNvPr id="21" name="テキスト ボックス 20">
            <a:extLst>
              <a:ext uri="{FF2B5EF4-FFF2-40B4-BE49-F238E27FC236}">
                <a16:creationId xmlns:a16="http://schemas.microsoft.com/office/drawing/2014/main" id="{A37564BA-8F66-3E9E-91B3-52E2FBC8E975}"/>
              </a:ext>
            </a:extLst>
          </p:cNvPr>
          <p:cNvSpPr txBox="1"/>
          <p:nvPr/>
        </p:nvSpPr>
        <p:spPr>
          <a:xfrm>
            <a:off x="1865912" y="4048019"/>
            <a:ext cx="1415772" cy="276999"/>
          </a:xfrm>
          <a:prstGeom prst="rect">
            <a:avLst/>
          </a:prstGeom>
          <a:noFill/>
        </p:spPr>
        <p:txBody>
          <a:bodyPr wrap="none" rtlCol="0">
            <a:spAutoFit/>
          </a:bodyPr>
          <a:lstStyle/>
          <a:p>
            <a:pPr algn="ctr"/>
            <a:r>
              <a:rPr kumimoji="1" lang="ja-JP" altLang="en-US" sz="1200">
                <a:latin typeface="Meiryo" panose="020B0604030504040204" pitchFamily="34" charset="-128"/>
                <a:ea typeface="Meiryo" panose="020B0604030504040204" pitchFamily="34" charset="-128"/>
              </a:rPr>
              <a:t>山形県最上川流域</a:t>
            </a:r>
          </a:p>
        </p:txBody>
      </p:sp>
      <p:sp>
        <p:nvSpPr>
          <p:cNvPr id="23" name="テキスト ボックス 22">
            <a:extLst>
              <a:ext uri="{FF2B5EF4-FFF2-40B4-BE49-F238E27FC236}">
                <a16:creationId xmlns:a16="http://schemas.microsoft.com/office/drawing/2014/main" id="{BF9342F2-C16C-E0FE-1BA5-C05FCAC8FE57}"/>
              </a:ext>
            </a:extLst>
          </p:cNvPr>
          <p:cNvSpPr txBox="1"/>
          <p:nvPr/>
        </p:nvSpPr>
        <p:spPr>
          <a:xfrm>
            <a:off x="1865912" y="6195474"/>
            <a:ext cx="1415772" cy="276999"/>
          </a:xfrm>
          <a:prstGeom prst="rect">
            <a:avLst/>
          </a:prstGeom>
          <a:noFill/>
        </p:spPr>
        <p:txBody>
          <a:bodyPr wrap="none" rtlCol="0">
            <a:spAutoFit/>
          </a:bodyPr>
          <a:lstStyle/>
          <a:p>
            <a:pPr algn="ctr"/>
            <a:r>
              <a:rPr kumimoji="1" lang="ja-JP" altLang="en-US" sz="1200">
                <a:latin typeface="Meiryo" panose="020B0604030504040204" pitchFamily="34" charset="-128"/>
                <a:ea typeface="Meiryo" panose="020B0604030504040204" pitchFamily="34" charset="-128"/>
              </a:rPr>
              <a:t>島根県奥出雲地域</a:t>
            </a:r>
          </a:p>
        </p:txBody>
      </p:sp>
      <p:sp>
        <p:nvSpPr>
          <p:cNvPr id="24" name="テキスト ボックス 23">
            <a:extLst>
              <a:ext uri="{FF2B5EF4-FFF2-40B4-BE49-F238E27FC236}">
                <a16:creationId xmlns:a16="http://schemas.microsoft.com/office/drawing/2014/main" id="{A578AFAC-3E09-E7B3-E8E0-DE1253B158A7}"/>
              </a:ext>
            </a:extLst>
          </p:cNvPr>
          <p:cNvSpPr txBox="1"/>
          <p:nvPr/>
        </p:nvSpPr>
        <p:spPr>
          <a:xfrm>
            <a:off x="5234226" y="4048019"/>
            <a:ext cx="1723549" cy="276999"/>
          </a:xfrm>
          <a:prstGeom prst="rect">
            <a:avLst/>
          </a:prstGeom>
          <a:noFill/>
        </p:spPr>
        <p:txBody>
          <a:bodyPr wrap="none" rtlCol="0">
            <a:spAutoFit/>
          </a:bodyPr>
          <a:lstStyle/>
          <a:p>
            <a:pPr algn="ctr"/>
            <a:r>
              <a:rPr kumimoji="1" lang="ja-JP" altLang="en-US" sz="1200">
                <a:latin typeface="Meiryo" panose="020B0604030504040204" pitchFamily="34" charset="-128"/>
                <a:ea typeface="Meiryo" panose="020B0604030504040204" pitchFamily="34" charset="-128"/>
              </a:rPr>
              <a:t>三重県尾鷲市、紀北町</a:t>
            </a:r>
          </a:p>
        </p:txBody>
      </p:sp>
      <p:sp>
        <p:nvSpPr>
          <p:cNvPr id="25" name="テキスト ボックス 24">
            <a:extLst>
              <a:ext uri="{FF2B5EF4-FFF2-40B4-BE49-F238E27FC236}">
                <a16:creationId xmlns:a16="http://schemas.microsoft.com/office/drawing/2014/main" id="{F6AF3384-566B-FC6D-B315-0725B8E81374}"/>
              </a:ext>
            </a:extLst>
          </p:cNvPr>
          <p:cNvSpPr txBox="1"/>
          <p:nvPr/>
        </p:nvSpPr>
        <p:spPr>
          <a:xfrm>
            <a:off x="5465058" y="6195474"/>
            <a:ext cx="1261884" cy="276999"/>
          </a:xfrm>
          <a:prstGeom prst="rect">
            <a:avLst/>
          </a:prstGeom>
          <a:noFill/>
        </p:spPr>
        <p:txBody>
          <a:bodyPr wrap="none" rtlCol="0">
            <a:spAutoFit/>
          </a:bodyPr>
          <a:lstStyle/>
          <a:p>
            <a:pPr algn="ctr"/>
            <a:r>
              <a:rPr kumimoji="1" lang="ja-JP" altLang="en-US" sz="1200">
                <a:latin typeface="Meiryo" panose="020B0604030504040204" pitchFamily="34" charset="-128"/>
                <a:ea typeface="Meiryo" panose="020B0604030504040204" pitchFamily="34" charset="-128"/>
              </a:rPr>
              <a:t>山梨県峡東地域</a:t>
            </a:r>
          </a:p>
        </p:txBody>
      </p:sp>
      <p:sp>
        <p:nvSpPr>
          <p:cNvPr id="26" name="テキスト ボックス 25">
            <a:extLst>
              <a:ext uri="{FF2B5EF4-FFF2-40B4-BE49-F238E27FC236}">
                <a16:creationId xmlns:a16="http://schemas.microsoft.com/office/drawing/2014/main" id="{53D48E32-9048-ACFD-5188-6988C83A16AB}"/>
              </a:ext>
            </a:extLst>
          </p:cNvPr>
          <p:cNvSpPr txBox="1"/>
          <p:nvPr/>
        </p:nvSpPr>
        <p:spPr>
          <a:xfrm>
            <a:off x="8756427" y="4048019"/>
            <a:ext cx="1723549" cy="276999"/>
          </a:xfrm>
          <a:prstGeom prst="rect">
            <a:avLst/>
          </a:prstGeom>
          <a:noFill/>
        </p:spPr>
        <p:txBody>
          <a:bodyPr wrap="none" rtlCol="0">
            <a:spAutoFit/>
          </a:bodyPr>
          <a:lstStyle/>
          <a:p>
            <a:pPr algn="ctr"/>
            <a:r>
              <a:rPr kumimoji="1" lang="ja-JP" altLang="en-US" sz="1200">
                <a:latin typeface="Meiryo" panose="020B0604030504040204" pitchFamily="34" charset="-128"/>
                <a:ea typeface="Meiryo" panose="020B0604030504040204" pitchFamily="34" charset="-128"/>
              </a:rPr>
              <a:t>三重県鳥羽・志摩地域</a:t>
            </a:r>
          </a:p>
        </p:txBody>
      </p:sp>
      <p:sp>
        <p:nvSpPr>
          <p:cNvPr id="27" name="テキスト ボックス 26">
            <a:extLst>
              <a:ext uri="{FF2B5EF4-FFF2-40B4-BE49-F238E27FC236}">
                <a16:creationId xmlns:a16="http://schemas.microsoft.com/office/drawing/2014/main" id="{24C3FBC0-413D-9735-CA92-DCEE4AF8998E}"/>
              </a:ext>
            </a:extLst>
          </p:cNvPr>
          <p:cNvSpPr txBox="1"/>
          <p:nvPr/>
        </p:nvSpPr>
        <p:spPr>
          <a:xfrm>
            <a:off x="8987259" y="6195474"/>
            <a:ext cx="1261884" cy="276999"/>
          </a:xfrm>
          <a:prstGeom prst="rect">
            <a:avLst/>
          </a:prstGeom>
          <a:noFill/>
        </p:spPr>
        <p:txBody>
          <a:bodyPr wrap="none" rtlCol="0">
            <a:spAutoFit/>
          </a:bodyPr>
          <a:lstStyle/>
          <a:p>
            <a:pPr algn="ctr"/>
            <a:r>
              <a:rPr kumimoji="1" lang="ja-JP" altLang="en-US" sz="1200">
                <a:latin typeface="Meiryo" panose="020B0604030504040204" pitchFamily="34" charset="-128"/>
                <a:ea typeface="Meiryo" panose="020B0604030504040204" pitchFamily="34" charset="-128"/>
              </a:rPr>
              <a:t>熊本県阿蘇地域</a:t>
            </a:r>
          </a:p>
        </p:txBody>
      </p:sp>
      <p:sp>
        <p:nvSpPr>
          <p:cNvPr id="28" name="テキスト ボックス 27">
            <a:extLst>
              <a:ext uri="{FF2B5EF4-FFF2-40B4-BE49-F238E27FC236}">
                <a16:creationId xmlns:a16="http://schemas.microsoft.com/office/drawing/2014/main" id="{67A2374B-5BF8-DBA1-5971-2CB4E063AB7D}"/>
              </a:ext>
            </a:extLst>
          </p:cNvPr>
          <p:cNvSpPr txBox="1"/>
          <p:nvPr/>
        </p:nvSpPr>
        <p:spPr>
          <a:xfrm>
            <a:off x="1010722" y="82024"/>
            <a:ext cx="569387" cy="246221"/>
          </a:xfrm>
          <a:prstGeom prst="rect">
            <a:avLst/>
          </a:prstGeom>
          <a:noFill/>
        </p:spPr>
        <p:txBody>
          <a:bodyPr wrap="none" rtlCol="0">
            <a:spAutoFit/>
          </a:bodyPr>
          <a:lstStyle/>
          <a:p>
            <a:r>
              <a:rPr lang="ja-JP" altLang="en-US" sz="1000">
                <a:latin typeface="Meiryo" panose="020B0604030504040204" pitchFamily="34" charset="-128"/>
                <a:ea typeface="Meiryo" panose="020B0604030504040204" pitchFamily="34" charset="-128"/>
              </a:rPr>
              <a:t>いさん</a:t>
            </a:r>
            <a:endParaRPr kumimoji="1" lang="ja-JP" altLang="en-US" sz="1000" dirty="0">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3ABC9A2E-16A5-4F43-E130-F3DB59A062FF}"/>
              </a:ext>
            </a:extLst>
          </p:cNvPr>
          <p:cNvSpPr txBox="1"/>
          <p:nvPr/>
        </p:nvSpPr>
        <p:spPr>
          <a:xfrm>
            <a:off x="4578616" y="900065"/>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いとな</a:t>
            </a:r>
            <a:endParaRPr kumimoji="1" lang="ja-JP" altLang="en-US" sz="900"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D2A0682D-C5A5-A540-3FF7-09DAA1783D78}"/>
              </a:ext>
            </a:extLst>
          </p:cNvPr>
          <p:cNvSpPr txBox="1"/>
          <p:nvPr/>
        </p:nvSpPr>
        <p:spPr>
          <a:xfrm>
            <a:off x="8350951" y="900065"/>
            <a:ext cx="415498"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つづ</a:t>
            </a:r>
            <a:endParaRPr kumimoji="1" lang="ja-JP" altLang="en-US" sz="900"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AB7E8688-367A-8A01-91C8-A6ABFF541FCA}"/>
              </a:ext>
            </a:extLst>
          </p:cNvPr>
          <p:cNvSpPr txBox="1"/>
          <p:nvPr/>
        </p:nvSpPr>
        <p:spPr>
          <a:xfrm>
            <a:off x="9717624" y="900065"/>
            <a:ext cx="569387" cy="230832"/>
          </a:xfrm>
          <a:prstGeom prst="rect">
            <a:avLst/>
          </a:prstGeom>
          <a:noFill/>
        </p:spPr>
        <p:txBody>
          <a:bodyPr wrap="none" rtlCol="0">
            <a:spAutoFit/>
          </a:bodyPr>
          <a:lstStyle/>
          <a:p>
            <a:r>
              <a:rPr kumimoji="1" lang="ja-JP" altLang="en-US" sz="900" spc="600">
                <a:latin typeface="Meiryo" panose="020B0604030504040204" pitchFamily="34" charset="-128"/>
                <a:ea typeface="Meiryo" panose="020B0604030504040204" pitchFamily="34" charset="-128"/>
              </a:rPr>
              <a:t>ちえ</a:t>
            </a:r>
            <a:endParaRPr kumimoji="1" lang="ja-JP" altLang="en-US" sz="900" spc="600"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F5E03F18-05DA-B68A-1F69-F6E2179FCBE0}"/>
              </a:ext>
            </a:extLst>
          </p:cNvPr>
          <p:cNvSpPr txBox="1"/>
          <p:nvPr/>
        </p:nvSpPr>
        <p:spPr>
          <a:xfrm>
            <a:off x="10455737" y="910575"/>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くふう</a:t>
            </a:r>
            <a:endParaRPr kumimoji="1" lang="ja-JP" altLang="en-US" sz="900"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CD80BE1A-5AE2-0B92-7D05-7B257D31C764}"/>
              </a:ext>
            </a:extLst>
          </p:cNvPr>
          <p:cNvSpPr txBox="1"/>
          <p:nvPr/>
        </p:nvSpPr>
        <p:spPr>
          <a:xfrm>
            <a:off x="1959081" y="1697386"/>
            <a:ext cx="646331" cy="190770"/>
          </a:xfrm>
          <a:prstGeom prst="rect">
            <a:avLst/>
          </a:prstGeom>
          <a:noFill/>
        </p:spPr>
        <p:txBody>
          <a:bodyPr wrap="none" rtlCol="0">
            <a:spAutoFit/>
          </a:bodyPr>
          <a:lstStyle/>
          <a:p>
            <a:r>
              <a:rPr kumimoji="1" lang="ja-JP" altLang="en-US" sz="900" spc="300">
                <a:latin typeface="Meiryo" panose="020B0604030504040204" pitchFamily="34" charset="-128"/>
                <a:ea typeface="Meiryo" panose="020B0604030504040204" pitchFamily="34" charset="-128"/>
              </a:rPr>
              <a:t>みらい</a:t>
            </a:r>
            <a:endParaRPr kumimoji="1" lang="ja-JP" altLang="en-US" sz="900" spc="300" dirty="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19B4FAD-2FC4-49C8-087D-F67BAE9F0469}"/>
              </a:ext>
            </a:extLst>
          </p:cNvPr>
          <p:cNvSpPr txBox="1"/>
          <p:nvPr/>
        </p:nvSpPr>
        <p:spPr>
          <a:xfrm>
            <a:off x="5687825" y="896121"/>
            <a:ext cx="569387" cy="246221"/>
          </a:xfrm>
          <a:prstGeom prst="rect">
            <a:avLst/>
          </a:prstGeom>
          <a:noFill/>
        </p:spPr>
        <p:txBody>
          <a:bodyPr wrap="none" rtlCol="0">
            <a:spAutoFit/>
          </a:bodyPr>
          <a:lstStyle/>
          <a:p>
            <a:r>
              <a:rPr lang="ja-JP" altLang="en-US" sz="1000">
                <a:latin typeface="Meiryo" panose="020B0604030504040204" pitchFamily="34" charset="-128"/>
                <a:ea typeface="Meiryo" panose="020B0604030504040204" pitchFamily="34" charset="-128"/>
              </a:rPr>
              <a:t>どくじ</a:t>
            </a:r>
            <a:endParaRPr kumimoji="1" lang="ja-JP" altLang="en-US" sz="10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09257F1-862E-B81C-2788-5DB6833C834B}"/>
              </a:ext>
            </a:extLst>
          </p:cNvPr>
          <p:cNvSpPr txBox="1"/>
          <p:nvPr/>
        </p:nvSpPr>
        <p:spPr>
          <a:xfrm>
            <a:off x="947660" y="1285003"/>
            <a:ext cx="697627" cy="246221"/>
          </a:xfrm>
          <a:prstGeom prst="rect">
            <a:avLst/>
          </a:prstGeom>
          <a:noFill/>
        </p:spPr>
        <p:txBody>
          <a:bodyPr wrap="none" rtlCol="0">
            <a:spAutoFit/>
          </a:bodyPr>
          <a:lstStyle/>
          <a:p>
            <a:r>
              <a:rPr lang="ja-JP" altLang="en-US" sz="1000">
                <a:latin typeface="Meiryo" panose="020B0604030504040204" pitchFamily="34" charset="-128"/>
                <a:ea typeface="Meiryo" panose="020B0604030504040204" pitchFamily="34" charset="-128"/>
              </a:rPr>
              <a:t>ふうけい</a:t>
            </a:r>
            <a:endParaRPr kumimoji="1" lang="ja-JP" altLang="en-US" sz="1000" dirty="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ECD1A14A-E27E-FBFC-9636-A660966A5779}"/>
              </a:ext>
            </a:extLst>
          </p:cNvPr>
          <p:cNvSpPr txBox="1"/>
          <p:nvPr/>
        </p:nvSpPr>
        <p:spPr>
          <a:xfrm>
            <a:off x="2597784" y="1285003"/>
            <a:ext cx="697627" cy="246221"/>
          </a:xfrm>
          <a:prstGeom prst="rect">
            <a:avLst/>
          </a:prstGeom>
          <a:noFill/>
        </p:spPr>
        <p:txBody>
          <a:bodyPr wrap="none" rtlCol="0">
            <a:spAutoFit/>
          </a:bodyPr>
          <a:lstStyle/>
          <a:p>
            <a:r>
              <a:rPr lang="ja-JP" altLang="en-US" sz="1000">
                <a:latin typeface="Meiryo" panose="020B0604030504040204" pitchFamily="34" charset="-128"/>
                <a:ea typeface="Meiryo" panose="020B0604030504040204" pitchFamily="34" charset="-128"/>
              </a:rPr>
              <a:t>とくゆう</a:t>
            </a:r>
            <a:endParaRPr kumimoji="1" lang="ja-JP" altLang="en-US" sz="1000" dirty="0">
              <a:latin typeface="Meiryo" panose="020B0604030504040204" pitchFamily="34" charset="-128"/>
              <a:ea typeface="Meiryo" panose="020B0604030504040204" pitchFamily="34" charset="-128"/>
            </a:endParaRPr>
          </a:p>
        </p:txBody>
      </p:sp>
      <p:sp>
        <p:nvSpPr>
          <p:cNvPr id="29" name="テキスト ボックス 28">
            <a:extLst>
              <a:ext uri="{FF2B5EF4-FFF2-40B4-BE49-F238E27FC236}">
                <a16:creationId xmlns:a16="http://schemas.microsoft.com/office/drawing/2014/main" id="{49D8210B-534F-976E-4062-1AE7743848B8}"/>
              </a:ext>
            </a:extLst>
          </p:cNvPr>
          <p:cNvSpPr txBox="1"/>
          <p:nvPr/>
        </p:nvSpPr>
        <p:spPr>
          <a:xfrm>
            <a:off x="6370997" y="1684396"/>
            <a:ext cx="569387" cy="246221"/>
          </a:xfrm>
          <a:prstGeom prst="rect">
            <a:avLst/>
          </a:prstGeom>
          <a:noFill/>
        </p:spPr>
        <p:txBody>
          <a:bodyPr wrap="none" rtlCol="0">
            <a:spAutoFit/>
          </a:bodyPr>
          <a:lstStyle/>
          <a:p>
            <a:r>
              <a:rPr lang="ja-JP" altLang="en-US" sz="1000">
                <a:latin typeface="Meiryo" panose="020B0604030504040204" pitchFamily="34" charset="-128"/>
                <a:ea typeface="Meiryo" panose="020B0604030504040204" pitchFamily="34" charset="-128"/>
              </a:rPr>
              <a:t>せいど</a:t>
            </a:r>
            <a:endParaRPr kumimoji="1" lang="ja-JP" altLang="en-US" sz="1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0855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ひまわりの畑&#10;&#10;中程度の精度で自動的に生成された説明">
            <a:extLst>
              <a:ext uri="{FF2B5EF4-FFF2-40B4-BE49-F238E27FC236}">
                <a16:creationId xmlns:a16="http://schemas.microsoft.com/office/drawing/2014/main" id="{78E3F83E-1A77-D546-F7B0-573C73CB4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2595" y="2323569"/>
            <a:ext cx="7405625" cy="4165664"/>
          </a:xfrm>
          <a:prstGeom prst="rect">
            <a:avLst/>
          </a:prstGeom>
        </p:spPr>
      </p:pic>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p:txBody>
          <a:bodyPr/>
          <a:lstStyle/>
          <a:p>
            <a:r>
              <a:rPr kumimoji="1" lang="ja-JP" altLang="en-US" dirty="0"/>
              <a:t>例１：山形の紅花がつなぐ知恵・文化</a:t>
            </a:r>
          </a:p>
        </p:txBody>
      </p:sp>
      <p:sp>
        <p:nvSpPr>
          <p:cNvPr id="5" name="スライド番号プレースホルダー 4">
            <a:extLst>
              <a:ext uri="{FF2B5EF4-FFF2-40B4-BE49-F238E27FC236}">
                <a16:creationId xmlns:a16="http://schemas.microsoft.com/office/drawing/2014/main" id="{9186C690-3635-CD5F-B82B-BCBC64B7C07B}"/>
              </a:ext>
            </a:extLst>
          </p:cNvPr>
          <p:cNvSpPr>
            <a:spLocks noGrp="1"/>
          </p:cNvSpPr>
          <p:nvPr>
            <p:ph type="sldNum" sz="quarter" idx="12"/>
          </p:nvPr>
        </p:nvSpPr>
        <p:spPr/>
        <p:txBody>
          <a:bodyPr/>
          <a:lstStyle/>
          <a:p>
            <a:fld id="{9072E400-20F7-6041-92A7-26D857824E29}" type="slidenum">
              <a:rPr kumimoji="1" lang="ja-JP" altLang="en-US" smtClean="0"/>
              <a:t>4</a:t>
            </a:fld>
            <a:endParaRPr kumimoji="1" lang="ja-JP" altLang="en-US"/>
          </a:p>
        </p:txBody>
      </p:sp>
      <p:sp>
        <p:nvSpPr>
          <p:cNvPr id="13" name="正方形/長方形 12">
            <a:extLst>
              <a:ext uri="{FF2B5EF4-FFF2-40B4-BE49-F238E27FC236}">
                <a16:creationId xmlns:a16="http://schemas.microsoft.com/office/drawing/2014/main" id="{E938F497-DB17-B5D9-5EB6-91B1D7BDC502}"/>
              </a:ext>
            </a:extLst>
          </p:cNvPr>
          <p:cNvSpPr/>
          <p:nvPr/>
        </p:nvSpPr>
        <p:spPr>
          <a:xfrm>
            <a:off x="500575" y="998477"/>
            <a:ext cx="3487225" cy="502583"/>
          </a:xfrm>
          <a:prstGeom prst="rect">
            <a:avLst/>
          </a:prstGeom>
          <a:solidFill>
            <a:srgbClr val="FF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b="1">
                <a:solidFill>
                  <a:schemeClr val="bg1"/>
                </a:solidFill>
                <a:latin typeface="Meiryo" panose="020B0604030504040204" pitchFamily="34" charset="-128"/>
                <a:ea typeface="Meiryo" panose="020B0604030504040204" pitchFamily="34" charset="-128"/>
                <a:cs typeface="Times New Roman" panose="02020603050405020304" pitchFamily="18" charset="0"/>
              </a:rPr>
              <a:t>日本</a:t>
            </a:r>
            <a:r>
              <a:rPr lang="ja-JP" altLang="en-US" sz="1800" b="1">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農業遺産</a:t>
            </a:r>
            <a:r>
              <a:rPr lang="en-US" altLang="ja-JP" sz="1800" b="1" dirty="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 </a:t>
            </a:r>
            <a:r>
              <a:rPr lang="ja-JP" altLang="ja-JP" sz="1800" b="1">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山形県</a:t>
            </a:r>
            <a:r>
              <a:rPr lang="ja-JP" altLang="ja-JP" sz="1800" b="1" dirty="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最上川流域</a:t>
            </a:r>
            <a:r>
              <a:rPr lang="ja-JP" altLang="ja-JP" b="1" dirty="0">
                <a:solidFill>
                  <a:schemeClr val="bg1"/>
                </a:solidFill>
                <a:effectLst/>
                <a:latin typeface="Meiryo" panose="020B0604030504040204" pitchFamily="34" charset="-128"/>
                <a:ea typeface="Meiryo" panose="020B0604030504040204" pitchFamily="34" charset="-128"/>
              </a:rPr>
              <a:t> </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4C99E7DF-3A11-57C9-E63D-A1453B0578EF}"/>
              </a:ext>
            </a:extLst>
          </p:cNvPr>
          <p:cNvSpPr/>
          <p:nvPr/>
        </p:nvSpPr>
        <p:spPr>
          <a:xfrm>
            <a:off x="500575" y="1533903"/>
            <a:ext cx="7024833" cy="1301358"/>
          </a:xfrm>
          <a:prstGeom prst="rect">
            <a:avLst/>
          </a:prstGeom>
          <a:solidFill>
            <a:srgbClr val="F5F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歴史と伝統がつなぐ山形の「最上紅花」</a:t>
            </a:r>
          </a:p>
          <a:p>
            <a:pPr>
              <a:lnSpc>
                <a:spcPct val="200000"/>
              </a:lnSpc>
            </a:pPr>
            <a:r>
              <a:rPr lang="ja-JP" altLang="en-US" sz="1800" b="1"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～日本で唯一、世界でも稀有な紅花生産・染色用加工システム～</a:t>
            </a:r>
            <a:endParaRPr kumimoji="1" lang="ja-JP" altLang="en-US" b="1" dirty="0">
              <a:solidFill>
                <a:schemeClr val="tx1"/>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6D0C5672-261D-2F6C-F440-D5E1AA6F0D6B}"/>
              </a:ext>
            </a:extLst>
          </p:cNvPr>
          <p:cNvSpPr txBox="1"/>
          <p:nvPr/>
        </p:nvSpPr>
        <p:spPr>
          <a:xfrm>
            <a:off x="1408389" y="2170053"/>
            <a:ext cx="646331" cy="230832"/>
          </a:xfrm>
          <a:prstGeom prst="rect">
            <a:avLst/>
          </a:prstGeom>
          <a:noFill/>
        </p:spPr>
        <p:txBody>
          <a:bodyPr wrap="none" rtlCol="0">
            <a:spAutoFit/>
          </a:bodyPr>
          <a:lstStyle/>
          <a:p>
            <a:r>
              <a:rPr kumimoji="1" lang="ja-JP" altLang="en-US" sz="900" dirty="0">
                <a:latin typeface="Meiryo" panose="020B0604030504040204" pitchFamily="34" charset="-128"/>
                <a:ea typeface="Meiryo" panose="020B0604030504040204" pitchFamily="34" charset="-128"/>
              </a:rPr>
              <a:t>ゆいいつ</a:t>
            </a:r>
          </a:p>
        </p:txBody>
      </p:sp>
      <p:sp>
        <p:nvSpPr>
          <p:cNvPr id="4" name="テキスト ボックス 3">
            <a:extLst>
              <a:ext uri="{FF2B5EF4-FFF2-40B4-BE49-F238E27FC236}">
                <a16:creationId xmlns:a16="http://schemas.microsoft.com/office/drawing/2014/main" id="{A6A7D639-337A-6DCF-D3CF-69C989706C04}"/>
              </a:ext>
            </a:extLst>
          </p:cNvPr>
          <p:cNvSpPr txBox="1"/>
          <p:nvPr/>
        </p:nvSpPr>
        <p:spPr>
          <a:xfrm>
            <a:off x="3132086" y="2170053"/>
            <a:ext cx="453970"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け</a:t>
            </a:r>
            <a:r>
              <a:rPr kumimoji="1" lang="en-US" altLang="ja-JP" sz="900" dirty="0">
                <a:latin typeface="Meiryo" panose="020B0604030504040204" pitchFamily="34" charset="-128"/>
                <a:ea typeface="Meiryo" panose="020B0604030504040204" pitchFamily="34" charset="-128"/>
              </a:rPr>
              <a:t> </a:t>
            </a:r>
            <a:r>
              <a:rPr kumimoji="1" lang="ja-JP" altLang="en-US" sz="900">
                <a:latin typeface="Meiryo" panose="020B0604030504040204" pitchFamily="34" charset="-128"/>
                <a:ea typeface="Meiryo" panose="020B0604030504040204" pitchFamily="34" charset="-128"/>
              </a:rPr>
              <a:t>う</a:t>
            </a:r>
          </a:p>
        </p:txBody>
      </p:sp>
      <p:sp>
        <p:nvSpPr>
          <p:cNvPr id="9" name="テキスト ボックス 8">
            <a:extLst>
              <a:ext uri="{FF2B5EF4-FFF2-40B4-BE49-F238E27FC236}">
                <a16:creationId xmlns:a16="http://schemas.microsoft.com/office/drawing/2014/main" id="{D6BFA001-F5F3-4DCA-90CA-352BEE0B9EE7}"/>
              </a:ext>
            </a:extLst>
          </p:cNvPr>
          <p:cNvSpPr txBox="1"/>
          <p:nvPr/>
        </p:nvSpPr>
        <p:spPr>
          <a:xfrm>
            <a:off x="500575" y="4779146"/>
            <a:ext cx="3236302" cy="1511952"/>
          </a:xfrm>
          <a:prstGeom prst="rect">
            <a:avLst/>
          </a:prstGeom>
          <a:noFill/>
        </p:spPr>
        <p:txBody>
          <a:bodyPr wrap="square" rtlCol="0">
            <a:spAutoFit/>
          </a:bodyPr>
          <a:lstStyle/>
          <a:p>
            <a:pPr>
              <a:lnSpc>
                <a:spcPct val="130000"/>
              </a:lnSpc>
            </a:pPr>
            <a:r>
              <a:rPr kumimoji="1" lang="ja-JP" altLang="en-US" dirty="0">
                <a:latin typeface="Meiryo" panose="020B0604030504040204" pitchFamily="34" charset="-128"/>
                <a:ea typeface="Meiryo" panose="020B0604030504040204" pitchFamily="34" charset="-128"/>
              </a:rPr>
              <a:t>この地域では、</a:t>
            </a:r>
            <a:r>
              <a:rPr kumimoji="1" lang="en-US" altLang="ja-JP" dirty="0">
                <a:latin typeface="Meiryo" panose="020B0604030504040204" pitchFamily="34" charset="-128"/>
                <a:ea typeface="Meiryo" panose="020B0604030504040204" pitchFamily="34" charset="-128"/>
              </a:rPr>
              <a:t>450</a:t>
            </a:r>
            <a:r>
              <a:rPr kumimoji="1" lang="ja-JP" altLang="en-US" dirty="0">
                <a:latin typeface="Meiryo" panose="020B0604030504040204" pitchFamily="34" charset="-128"/>
                <a:ea typeface="Meiryo" panose="020B0604030504040204" pitchFamily="34" charset="-128"/>
              </a:rPr>
              <a:t>年以上前より</a:t>
            </a:r>
            <a:r>
              <a:rPr lang="ja-JP" altLang="en-US" b="0" i="0" dirty="0">
                <a:effectLst/>
                <a:latin typeface="メイリオ" panose="020B0604030504040204" pitchFamily="50" charset="-128"/>
                <a:ea typeface="メイリオ" panose="020B0604030504040204" pitchFamily="50" charset="-128"/>
              </a:rPr>
              <a:t>紅花生産と染色用加工技術</a:t>
            </a:r>
            <a:r>
              <a:rPr lang="ja-JP" altLang="en-US" b="0" i="0" dirty="0">
                <a:effectLst/>
                <a:latin typeface="Meiryo" panose="020B0604030504040204" pitchFamily="34" charset="-128"/>
                <a:ea typeface="Meiryo" panose="020B0604030504040204" pitchFamily="34" charset="-128"/>
              </a:rPr>
              <a:t>を受け継いでいる、世界的にも珍しい</a:t>
            </a:r>
            <a:r>
              <a:rPr lang="ja-JP" altLang="en-US" b="0" i="0">
                <a:effectLst/>
                <a:latin typeface="Meiryo" panose="020B0604030504040204" pitchFamily="34" charset="-128"/>
                <a:ea typeface="Meiryo" panose="020B0604030504040204" pitchFamily="34" charset="-128"/>
              </a:rPr>
              <a:t>地域です</a:t>
            </a:r>
            <a:r>
              <a:rPr lang="ja-JP" altLang="en-US" b="0" i="0">
                <a:effectLst/>
                <a:latin typeface="メイリオ" panose="020B0604030504040204" pitchFamily="50" charset="-128"/>
                <a:ea typeface="メイリオ" panose="020B0604030504040204" pitchFamily="50" charset="-128"/>
              </a:rPr>
              <a:t>。</a:t>
            </a:r>
            <a:endParaRPr kumimoji="1" lang="en-US" altLang="ja-JP"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39B61E8D-A007-49D5-9CF3-6BB69143C52D}"/>
              </a:ext>
            </a:extLst>
          </p:cNvPr>
          <p:cNvSpPr txBox="1"/>
          <p:nvPr/>
        </p:nvSpPr>
        <p:spPr>
          <a:xfrm>
            <a:off x="1465539" y="998477"/>
            <a:ext cx="530915" cy="230832"/>
          </a:xfrm>
          <a:prstGeom prst="rect">
            <a:avLst/>
          </a:prstGeom>
          <a:noFill/>
        </p:spPr>
        <p:txBody>
          <a:bodyPr wrap="none" rtlCol="0">
            <a:spAutoFit/>
          </a:bodyPr>
          <a:lstStyle/>
          <a:p>
            <a:r>
              <a:rPr kumimoji="1" lang="ja-JP" altLang="en-US" sz="900">
                <a:solidFill>
                  <a:schemeClr val="bg1"/>
                </a:solidFill>
                <a:latin typeface="Meiryo" panose="020B0604030504040204" pitchFamily="34" charset="-128"/>
                <a:ea typeface="Meiryo" panose="020B0604030504040204" pitchFamily="34" charset="-128"/>
              </a:rPr>
              <a:t>いさん</a:t>
            </a:r>
            <a:endParaRPr kumimoji="1" lang="ja-JP" altLang="en-US" sz="900"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70CEB57-CB29-760D-C66E-CC0AD3077F1E}"/>
              </a:ext>
            </a:extLst>
          </p:cNvPr>
          <p:cNvSpPr txBox="1"/>
          <p:nvPr/>
        </p:nvSpPr>
        <p:spPr>
          <a:xfrm>
            <a:off x="1000569" y="4706594"/>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ちいき</a:t>
            </a:r>
            <a:endParaRPr kumimoji="1" lang="ja-JP" altLang="en-US" sz="900" dirty="0">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4C69688-6B01-37C7-CFAA-CAB1D5BEB4AF}"/>
              </a:ext>
            </a:extLst>
          </p:cNvPr>
          <p:cNvSpPr txBox="1"/>
          <p:nvPr/>
        </p:nvSpPr>
        <p:spPr>
          <a:xfrm>
            <a:off x="1472057" y="5435257"/>
            <a:ext cx="300082"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つ</a:t>
            </a:r>
            <a:endParaRPr kumimoji="1" lang="ja-JP" altLang="en-US" sz="900"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FF4B236E-C6A9-A74E-3B37-729CBFAD9EA5}"/>
              </a:ext>
            </a:extLst>
          </p:cNvPr>
          <p:cNvSpPr txBox="1"/>
          <p:nvPr/>
        </p:nvSpPr>
        <p:spPr>
          <a:xfrm>
            <a:off x="2331867" y="79025"/>
            <a:ext cx="800219"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べにばな</a:t>
            </a:r>
            <a:endParaRPr kumimoji="1" lang="ja-JP" altLang="en-US" sz="900" spc="300"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28445018-DDAF-E12B-376C-4103C9B2601E}"/>
              </a:ext>
            </a:extLst>
          </p:cNvPr>
          <p:cNvSpPr txBox="1"/>
          <p:nvPr/>
        </p:nvSpPr>
        <p:spPr>
          <a:xfrm>
            <a:off x="4830461" y="2170053"/>
            <a:ext cx="665567" cy="230832"/>
          </a:xfrm>
          <a:prstGeom prst="rect">
            <a:avLst/>
          </a:prstGeom>
          <a:noFill/>
        </p:spPr>
        <p:txBody>
          <a:bodyPr wrap="none" rtlCol="0">
            <a:spAutoFit/>
          </a:bodyPr>
          <a:lstStyle/>
          <a:p>
            <a:r>
              <a:rPr kumimoji="1" lang="ja-JP" altLang="en-US" sz="900" spc="-150">
                <a:latin typeface="Meiryo" panose="020B0604030504040204" pitchFamily="34" charset="-128"/>
                <a:ea typeface="Meiryo" panose="020B0604030504040204" pitchFamily="34" charset="-128"/>
              </a:rPr>
              <a:t>せんしょく</a:t>
            </a:r>
            <a:endParaRPr kumimoji="1" lang="ja-JP" altLang="en-US" sz="900" spc="-150" dirty="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45FAA7BD-0209-027A-4C2A-134AD1364110}"/>
              </a:ext>
            </a:extLst>
          </p:cNvPr>
          <p:cNvSpPr txBox="1"/>
          <p:nvPr/>
        </p:nvSpPr>
        <p:spPr>
          <a:xfrm>
            <a:off x="2673514" y="997966"/>
            <a:ext cx="761747" cy="230832"/>
          </a:xfrm>
          <a:prstGeom prst="rect">
            <a:avLst/>
          </a:prstGeom>
          <a:noFill/>
        </p:spPr>
        <p:txBody>
          <a:bodyPr wrap="none" rtlCol="0">
            <a:spAutoFit/>
          </a:bodyPr>
          <a:lstStyle/>
          <a:p>
            <a:r>
              <a:rPr kumimoji="1" lang="ja-JP" altLang="en-US" sz="900">
                <a:solidFill>
                  <a:schemeClr val="bg1"/>
                </a:solidFill>
                <a:latin typeface="Meiryo" panose="020B0604030504040204" pitchFamily="34" charset="-128"/>
                <a:ea typeface="Meiryo" panose="020B0604030504040204" pitchFamily="34" charset="-128"/>
              </a:rPr>
              <a:t>もがみがわ</a:t>
            </a:r>
            <a:endParaRPr kumimoji="1" lang="ja-JP" altLang="en-US" sz="900" dirty="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72A0233C-E392-C8FE-57CD-308EC879FD68}"/>
              </a:ext>
            </a:extLst>
          </p:cNvPr>
          <p:cNvSpPr txBox="1"/>
          <p:nvPr/>
        </p:nvSpPr>
        <p:spPr>
          <a:xfrm>
            <a:off x="3255167" y="997966"/>
            <a:ext cx="761747" cy="230832"/>
          </a:xfrm>
          <a:prstGeom prst="rect">
            <a:avLst/>
          </a:prstGeom>
          <a:noFill/>
        </p:spPr>
        <p:txBody>
          <a:bodyPr wrap="none" rtlCol="0">
            <a:spAutoFit/>
          </a:bodyPr>
          <a:lstStyle/>
          <a:p>
            <a:r>
              <a:rPr kumimoji="1" lang="ja-JP" altLang="en-US" sz="900">
                <a:solidFill>
                  <a:schemeClr val="bg1"/>
                </a:solidFill>
                <a:latin typeface="Meiryo" panose="020B0604030504040204" pitchFamily="34" charset="-128"/>
                <a:ea typeface="Meiryo" panose="020B0604030504040204" pitchFamily="34" charset="-128"/>
              </a:rPr>
              <a:t>りゅういき</a:t>
            </a:r>
            <a:endParaRPr kumimoji="1" lang="ja-JP" altLang="en-US" sz="900" dirty="0">
              <a:solidFill>
                <a:schemeClr val="bg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3830803C-FF6A-CAEB-CFAA-CC09060579A3}"/>
              </a:ext>
            </a:extLst>
          </p:cNvPr>
          <p:cNvSpPr txBox="1"/>
          <p:nvPr/>
        </p:nvSpPr>
        <p:spPr>
          <a:xfrm>
            <a:off x="903587" y="5787248"/>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めずら</a:t>
            </a:r>
            <a:endParaRPr kumimoji="1" lang="ja-JP" altLang="en-US" sz="900" dirty="0">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81A9F927-8567-9C31-59ED-6035875BACCA}"/>
              </a:ext>
            </a:extLst>
          </p:cNvPr>
          <p:cNvSpPr txBox="1"/>
          <p:nvPr/>
        </p:nvSpPr>
        <p:spPr>
          <a:xfrm>
            <a:off x="4592931" y="79025"/>
            <a:ext cx="651731" cy="230832"/>
          </a:xfrm>
          <a:prstGeom prst="rect">
            <a:avLst/>
          </a:prstGeom>
          <a:noFill/>
        </p:spPr>
        <p:txBody>
          <a:bodyPr wrap="square" rtlCol="0">
            <a:spAutoFit/>
          </a:bodyPr>
          <a:lstStyle/>
          <a:p>
            <a:r>
              <a:rPr lang="ja-JP" altLang="en-US" sz="900" spc="600">
                <a:latin typeface="Meiryo" panose="020B0604030504040204" pitchFamily="34" charset="-128"/>
                <a:ea typeface="Meiryo" panose="020B0604030504040204" pitchFamily="34" charset="-128"/>
              </a:rPr>
              <a:t>ちえ</a:t>
            </a:r>
            <a:endParaRPr kumimoji="1" lang="ja-JP" altLang="en-US" sz="900" spc="6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D6F527C4-D30F-EA53-69F8-6D5953F4C8EB}"/>
              </a:ext>
            </a:extLst>
          </p:cNvPr>
          <p:cNvSpPr txBox="1"/>
          <p:nvPr/>
        </p:nvSpPr>
        <p:spPr>
          <a:xfrm>
            <a:off x="1632608" y="1561082"/>
            <a:ext cx="761747"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でん　とう</a:t>
            </a:r>
            <a:endParaRPr kumimoji="1" lang="ja-JP" altLang="en-US" sz="9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EFD1D8E2-6143-F085-0D5B-9F85A496B3DC}"/>
              </a:ext>
            </a:extLst>
          </p:cNvPr>
          <p:cNvSpPr txBox="1"/>
          <p:nvPr/>
        </p:nvSpPr>
        <p:spPr>
          <a:xfrm>
            <a:off x="613104" y="1561082"/>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れき　し</a:t>
            </a:r>
            <a:endParaRPr kumimoji="1" lang="ja-JP" altLang="en-US" sz="900" dirty="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3759AA27-F0E8-54AF-0056-B090C55FC2C9}"/>
              </a:ext>
            </a:extLst>
          </p:cNvPr>
          <p:cNvSpPr txBox="1"/>
          <p:nvPr/>
        </p:nvSpPr>
        <p:spPr>
          <a:xfrm>
            <a:off x="5566186" y="2170053"/>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かこう</a:t>
            </a:r>
            <a:endParaRPr kumimoji="1" lang="ja-JP" altLang="en-US" sz="9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1900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トレイの上の食べ物&#10;&#10;自動的に生成された説明">
            <a:extLst>
              <a:ext uri="{FF2B5EF4-FFF2-40B4-BE49-F238E27FC236}">
                <a16:creationId xmlns:a16="http://schemas.microsoft.com/office/drawing/2014/main" id="{4E385CCC-7751-F44C-66A2-A27E512EF2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88630" y="3906287"/>
            <a:ext cx="3188854" cy="1798774"/>
          </a:xfrm>
          <a:prstGeom prst="rect">
            <a:avLst/>
          </a:prstGeom>
        </p:spPr>
      </p:pic>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p:txBody>
          <a:bodyPr/>
          <a:lstStyle/>
          <a:p>
            <a:r>
              <a:rPr kumimoji="1" lang="ja-JP" altLang="en-US"/>
              <a:t>例１：山形の紅花がつなぐ知恵・文化</a:t>
            </a:r>
          </a:p>
        </p:txBody>
      </p:sp>
      <p:sp>
        <p:nvSpPr>
          <p:cNvPr id="5" name="スライド番号プレースホルダー 4">
            <a:extLst>
              <a:ext uri="{FF2B5EF4-FFF2-40B4-BE49-F238E27FC236}">
                <a16:creationId xmlns:a16="http://schemas.microsoft.com/office/drawing/2014/main" id="{9186C690-3635-CD5F-B82B-BCBC64B7C07B}"/>
              </a:ext>
            </a:extLst>
          </p:cNvPr>
          <p:cNvSpPr>
            <a:spLocks noGrp="1"/>
          </p:cNvSpPr>
          <p:nvPr>
            <p:ph type="sldNum" sz="quarter" idx="12"/>
          </p:nvPr>
        </p:nvSpPr>
        <p:spPr>
          <a:xfrm>
            <a:off x="9116745" y="6515133"/>
            <a:ext cx="2743200" cy="365125"/>
          </a:xfrm>
        </p:spPr>
        <p:txBody>
          <a:bodyPr/>
          <a:lstStyle/>
          <a:p>
            <a:fld id="{9072E400-20F7-6041-92A7-26D857824E29}"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EEC066BB-9C89-9700-DC1A-B10185FE38EA}"/>
              </a:ext>
            </a:extLst>
          </p:cNvPr>
          <p:cNvSpPr txBox="1"/>
          <p:nvPr/>
        </p:nvSpPr>
        <p:spPr>
          <a:xfrm>
            <a:off x="272196" y="1025618"/>
            <a:ext cx="8117660" cy="400110"/>
          </a:xfrm>
          <a:prstGeom prst="rect">
            <a:avLst/>
          </a:prstGeom>
          <a:noFill/>
        </p:spPr>
        <p:txBody>
          <a:bodyPr wrap="square" rtlCol="0">
            <a:spAutoFit/>
          </a:bodyPr>
          <a:lstStyle/>
          <a:p>
            <a:r>
              <a:rPr kumimoji="1" lang="ja-JP" altLang="en-US" sz="2000" b="1" dirty="0">
                <a:latin typeface="Meiryo" panose="020B0604030504040204" pitchFamily="34" charset="-128"/>
                <a:ea typeface="Meiryo" panose="020B0604030504040204" pitchFamily="34" charset="-128"/>
              </a:rPr>
              <a:t>伝統の</a:t>
            </a:r>
            <a:r>
              <a:rPr kumimoji="1" lang="ja-JP" altLang="en-US" sz="2000" b="1">
                <a:latin typeface="Meiryo" panose="020B0604030504040204" pitchFamily="34" charset="-128"/>
                <a:ea typeface="Meiryo" panose="020B0604030504040204" pitchFamily="34" charset="-128"/>
              </a:rPr>
              <a:t>技術：染色用</a:t>
            </a:r>
            <a:r>
              <a:rPr kumimoji="1" lang="ja-JP" altLang="en-US" sz="2000" b="1" dirty="0">
                <a:latin typeface="Meiryo" panose="020B0604030504040204" pitchFamily="34" charset="-128"/>
                <a:ea typeface="Meiryo" panose="020B0604030504040204" pitchFamily="34" charset="-128"/>
              </a:rPr>
              <a:t>の素材「紅餅」をつくる工程</a:t>
            </a:r>
          </a:p>
        </p:txBody>
      </p:sp>
      <p:pic>
        <p:nvPicPr>
          <p:cNvPr id="8" name="図 7" descr="草, 屋外, 花, 人 が含まれている画像&#10;&#10;自動的に生成された説明">
            <a:extLst>
              <a:ext uri="{FF2B5EF4-FFF2-40B4-BE49-F238E27FC236}">
                <a16:creationId xmlns:a16="http://schemas.microsoft.com/office/drawing/2014/main" id="{8B23F588-AFE9-10AE-5400-70F333827A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015" y="1425728"/>
            <a:ext cx="3215201" cy="1808551"/>
          </a:xfrm>
          <a:prstGeom prst="rect">
            <a:avLst/>
          </a:prstGeom>
        </p:spPr>
      </p:pic>
      <p:pic>
        <p:nvPicPr>
          <p:cNvPr id="10" name="図 9" descr="ボウルに盛られた食べ物&#10;&#10;中程度の精度で自動的に生成された説明">
            <a:extLst>
              <a:ext uri="{FF2B5EF4-FFF2-40B4-BE49-F238E27FC236}">
                <a16:creationId xmlns:a16="http://schemas.microsoft.com/office/drawing/2014/main" id="{E7975FC1-C751-C164-C65A-54BDB361A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3324" y="1427587"/>
            <a:ext cx="3215200" cy="1808550"/>
          </a:xfrm>
          <a:prstGeom prst="rect">
            <a:avLst/>
          </a:prstGeom>
        </p:spPr>
      </p:pic>
      <p:pic>
        <p:nvPicPr>
          <p:cNvPr id="12" name="図 11" descr="ケーキ, 座る, 作品, 食品 が含まれている画像&#10;&#10;自動的に生成された説明">
            <a:extLst>
              <a:ext uri="{FF2B5EF4-FFF2-40B4-BE49-F238E27FC236}">
                <a16:creationId xmlns:a16="http://schemas.microsoft.com/office/drawing/2014/main" id="{28A261F5-3D9C-E2F3-6BC3-5F9E8CC57B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8632" y="1425729"/>
            <a:ext cx="3215200" cy="1808550"/>
          </a:xfrm>
          <a:prstGeom prst="rect">
            <a:avLst/>
          </a:prstGeom>
        </p:spPr>
      </p:pic>
      <p:sp>
        <p:nvSpPr>
          <p:cNvPr id="19" name="テキスト ボックス 18">
            <a:extLst>
              <a:ext uri="{FF2B5EF4-FFF2-40B4-BE49-F238E27FC236}">
                <a16:creationId xmlns:a16="http://schemas.microsoft.com/office/drawing/2014/main" id="{2EDF591F-76B5-F1FD-72D2-F55EF45A865A}"/>
              </a:ext>
            </a:extLst>
          </p:cNvPr>
          <p:cNvSpPr txBox="1"/>
          <p:nvPr/>
        </p:nvSpPr>
        <p:spPr>
          <a:xfrm>
            <a:off x="378015" y="3339218"/>
            <a:ext cx="2198038" cy="307777"/>
          </a:xfrm>
          <a:prstGeom prst="rect">
            <a:avLst/>
          </a:prstGeom>
          <a:noFill/>
        </p:spPr>
        <p:txBody>
          <a:bodyPr wrap="none" rtlCol="0">
            <a:spAutoFit/>
          </a:bodyPr>
          <a:lstStyle/>
          <a:p>
            <a:r>
              <a:rPr lang="ja-JP" altLang="ja-JP" sz="1400">
                <a:effectLst/>
                <a:latin typeface="Meiryo" panose="020B0604030504040204" pitchFamily="34" charset="-128"/>
                <a:ea typeface="Meiryo" panose="020B0604030504040204" pitchFamily="34" charset="-128"/>
                <a:cs typeface="Times New Roman" panose="02020603050405020304" pitchFamily="18" charset="0"/>
              </a:rPr>
              <a:t>花びらの摘み取り</a:t>
            </a:r>
            <a:r>
              <a:rPr lang="en-US" altLang="ja-JP" sz="1400" dirty="0">
                <a:effectLst/>
                <a:latin typeface="Meiryo" panose="020B0604030504040204" pitchFamily="34" charset="-128"/>
                <a:ea typeface="Meiryo" panose="020B0604030504040204" pitchFamily="34" charset="-128"/>
                <a:cs typeface="Times New Roman" panose="02020603050405020304" pitchFamily="18" charset="0"/>
              </a:rPr>
              <a:t>(</a:t>
            </a:r>
            <a:r>
              <a:rPr lang="ja-JP" altLang="ja-JP" sz="1400">
                <a:effectLst/>
                <a:latin typeface="Meiryo" panose="020B0604030504040204" pitchFamily="34" charset="-128"/>
                <a:ea typeface="Meiryo" panose="020B0604030504040204" pitchFamily="34" charset="-128"/>
                <a:cs typeface="Times New Roman" panose="02020603050405020304" pitchFamily="18" charset="0"/>
              </a:rPr>
              <a:t>７月</a:t>
            </a:r>
            <a:r>
              <a:rPr lang="en-US" altLang="ja-JP" sz="1400" dirty="0">
                <a:effectLst/>
                <a:latin typeface="Meiryo" panose="020B0604030504040204" pitchFamily="34" charset="-128"/>
                <a:ea typeface="Meiryo" panose="020B0604030504040204" pitchFamily="34" charset="-128"/>
                <a:cs typeface="Times New Roman" panose="02020603050405020304" pitchFamily="18" charset="0"/>
              </a:rPr>
              <a:t>)</a:t>
            </a:r>
            <a:r>
              <a:rPr lang="ja-JP" altLang="ja-JP" sz="1400">
                <a:effectLst/>
                <a:latin typeface="Meiryo" panose="020B0604030504040204" pitchFamily="34" charset="-128"/>
                <a:ea typeface="Meiryo" panose="020B0604030504040204" pitchFamily="34" charset="-128"/>
              </a:rPr>
              <a:t> </a:t>
            </a:r>
            <a:endParaRPr kumimoji="1" lang="ja-JP" altLang="en-US" sz="140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2FD5AF05-37C5-8990-CE9D-1F1E9862FAA9}"/>
              </a:ext>
            </a:extLst>
          </p:cNvPr>
          <p:cNvSpPr txBox="1"/>
          <p:nvPr/>
        </p:nvSpPr>
        <p:spPr>
          <a:xfrm>
            <a:off x="4188243" y="3311508"/>
            <a:ext cx="3510425" cy="523220"/>
          </a:xfrm>
          <a:prstGeom prst="rect">
            <a:avLst/>
          </a:prstGeom>
          <a:noFill/>
        </p:spPr>
        <p:txBody>
          <a:bodyPr wrap="square" rtlCol="0">
            <a:spAutoFit/>
          </a:bodyPr>
          <a:lstStyle/>
          <a:p>
            <a:r>
              <a:rPr lang="ja-JP" altLang="ja-JP" sz="1400" dirty="0">
                <a:effectLst/>
                <a:latin typeface="Meiryo" panose="020B0604030504040204" pitchFamily="34" charset="-128"/>
                <a:ea typeface="Meiryo" panose="020B0604030504040204" pitchFamily="34" charset="-128"/>
                <a:cs typeface="Times New Roman" panose="02020603050405020304" pitchFamily="18" charset="0"/>
              </a:rPr>
              <a:t>水洗い</a:t>
            </a:r>
            <a:r>
              <a:rPr lang="ja-JP" altLang="ja-JP" sz="1400">
                <a:effectLst/>
                <a:latin typeface="Meiryo" panose="020B0604030504040204" pitchFamily="34" charset="-128"/>
                <a:ea typeface="Meiryo" panose="020B0604030504040204" pitchFamily="34" charset="-128"/>
                <a:cs typeface="Times New Roman" panose="02020603050405020304" pitchFamily="18" charset="0"/>
              </a:rPr>
              <a:t>し</a:t>
            </a:r>
            <a:r>
              <a:rPr lang="ja-JP" altLang="en-US" sz="1400">
                <a:effectLst/>
                <a:latin typeface="Meiryo" panose="020B0604030504040204" pitchFamily="34" charset="-128"/>
                <a:ea typeface="Meiryo" panose="020B0604030504040204" pitchFamily="34" charset="-128"/>
                <a:cs typeface="Times New Roman" panose="02020603050405020304" pitchFamily="18" charset="0"/>
              </a:rPr>
              <a:t>た後</a:t>
            </a:r>
            <a:r>
              <a:rPr lang="ja-JP" altLang="en-US" sz="1400">
                <a:latin typeface="Meiryo" panose="020B0604030504040204" pitchFamily="34" charset="-128"/>
                <a:ea typeface="Meiryo" panose="020B0604030504040204" pitchFamily="34" charset="-128"/>
                <a:cs typeface="Times New Roman" panose="02020603050405020304" pitchFamily="18" charset="0"/>
              </a:rPr>
              <a:t>、</a:t>
            </a:r>
            <a:r>
              <a:rPr lang="ja-JP" altLang="ja-JP" sz="1400">
                <a:effectLst/>
                <a:latin typeface="Meiryo" panose="020B0604030504040204" pitchFamily="34" charset="-128"/>
                <a:ea typeface="Meiryo" panose="020B0604030504040204" pitchFamily="34" charset="-128"/>
                <a:cs typeface="Times New Roman" panose="02020603050405020304" pitchFamily="18" charset="0"/>
              </a:rPr>
              <a:t>日</a:t>
            </a:r>
            <a:r>
              <a:rPr lang="ja-JP" altLang="ja-JP" sz="1400" dirty="0">
                <a:effectLst/>
                <a:latin typeface="Meiryo" panose="020B0604030504040204" pitchFamily="34" charset="-128"/>
                <a:ea typeface="Meiryo" panose="020B0604030504040204" pitchFamily="34" charset="-128"/>
                <a:cs typeface="Times New Roman" panose="02020603050405020304" pitchFamily="18" charset="0"/>
              </a:rPr>
              <a:t>かげで２～３日発酵させる</a:t>
            </a:r>
            <a:r>
              <a:rPr lang="ja-JP" altLang="en-US" sz="1400" dirty="0">
                <a:effectLst/>
                <a:latin typeface="Meiryo" panose="020B0604030504040204" pitchFamily="34" charset="-128"/>
                <a:ea typeface="Meiryo" panose="020B0604030504040204" pitchFamily="34" charset="-128"/>
                <a:cs typeface="Times New Roman" panose="02020603050405020304" pitchFamily="18" charset="0"/>
              </a:rPr>
              <a:t>（黄色から</a:t>
            </a:r>
            <a:r>
              <a:rPr lang="ja-JP" altLang="en-US" sz="1400" dirty="0">
                <a:latin typeface="Meiryo" panose="020B0604030504040204" pitchFamily="34" charset="-128"/>
                <a:ea typeface="Meiryo" panose="020B0604030504040204" pitchFamily="34" charset="-128"/>
                <a:cs typeface="Times New Roman" panose="02020603050405020304" pitchFamily="18" charset="0"/>
              </a:rPr>
              <a:t>赤色に変化する）</a:t>
            </a:r>
            <a:endParaRPr kumimoji="1" lang="ja-JP" altLang="en-US" sz="1400" dirty="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34E97BC6-A889-0597-D80C-091CAA3BCCF9}"/>
              </a:ext>
            </a:extLst>
          </p:cNvPr>
          <p:cNvSpPr txBox="1"/>
          <p:nvPr/>
        </p:nvSpPr>
        <p:spPr>
          <a:xfrm>
            <a:off x="8043551" y="3357674"/>
            <a:ext cx="3510425" cy="738664"/>
          </a:xfrm>
          <a:prstGeom prst="rect">
            <a:avLst/>
          </a:prstGeom>
          <a:noFill/>
        </p:spPr>
        <p:txBody>
          <a:bodyPr wrap="square" rtlCol="0">
            <a:spAutoFit/>
          </a:bodyPr>
          <a:lstStyle/>
          <a:p>
            <a:r>
              <a:rPr lang="ja-JP" altLang="en-US" sz="1400" dirty="0">
                <a:effectLst/>
                <a:latin typeface="Meiryo" panose="020B0604030504040204" pitchFamily="34" charset="-128"/>
                <a:ea typeface="Meiryo" panose="020B0604030504040204" pitchFamily="34" charset="-128"/>
                <a:cs typeface="Times New Roman" panose="02020603050405020304" pitchFamily="18" charset="0"/>
              </a:rPr>
              <a:t>臼と杵でもちのよう</a:t>
            </a:r>
            <a:r>
              <a:rPr lang="ja-JP" altLang="en-US" sz="1400" dirty="0">
                <a:latin typeface="Meiryo" panose="020B0604030504040204" pitchFamily="34" charset="-128"/>
                <a:ea typeface="Meiryo" panose="020B0604030504040204" pitchFamily="34" charset="-128"/>
                <a:cs typeface="Times New Roman" panose="02020603050405020304" pitchFamily="18" charset="0"/>
              </a:rPr>
              <a:t>についてペースト状</a:t>
            </a:r>
            <a:r>
              <a:rPr lang="ja-JP" altLang="en-US" sz="1400">
                <a:latin typeface="Meiryo" panose="020B0604030504040204" pitchFamily="34" charset="-128"/>
                <a:ea typeface="Meiryo" panose="020B0604030504040204" pitchFamily="34" charset="-128"/>
                <a:cs typeface="Times New Roman" panose="02020603050405020304" pitchFamily="18" charset="0"/>
              </a:rPr>
              <a:t>にする</a:t>
            </a:r>
            <a:endParaRPr lang="ja-JP" altLang="ja-JP" sz="1400" strike="sngStrike"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ja-JP" altLang="en-US" sz="1400" dirty="0">
              <a:latin typeface="Meiryo" panose="020B0604030504040204" pitchFamily="34" charset="-128"/>
              <a:ea typeface="Meiryo" panose="020B0604030504040204" pitchFamily="34" charset="-128"/>
            </a:endParaRPr>
          </a:p>
        </p:txBody>
      </p:sp>
      <p:sp>
        <p:nvSpPr>
          <p:cNvPr id="24" name="三角形 23">
            <a:extLst>
              <a:ext uri="{FF2B5EF4-FFF2-40B4-BE49-F238E27FC236}">
                <a16:creationId xmlns:a16="http://schemas.microsoft.com/office/drawing/2014/main" id="{E358C6FF-0ECE-12AA-6E2A-6C65CB4D9F2E}"/>
              </a:ext>
            </a:extLst>
          </p:cNvPr>
          <p:cNvSpPr/>
          <p:nvPr/>
        </p:nvSpPr>
        <p:spPr>
          <a:xfrm rot="5400000">
            <a:off x="3697777" y="2258379"/>
            <a:ext cx="450793" cy="257596"/>
          </a:xfrm>
          <a:prstGeom prst="triangle">
            <a:avLst/>
          </a:prstGeom>
          <a:solidFill>
            <a:srgbClr val="FF3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三角形 24">
            <a:extLst>
              <a:ext uri="{FF2B5EF4-FFF2-40B4-BE49-F238E27FC236}">
                <a16:creationId xmlns:a16="http://schemas.microsoft.com/office/drawing/2014/main" id="{1D00DA21-3958-1651-5417-5461528D71EE}"/>
              </a:ext>
            </a:extLst>
          </p:cNvPr>
          <p:cNvSpPr/>
          <p:nvPr/>
        </p:nvSpPr>
        <p:spPr>
          <a:xfrm rot="5400000">
            <a:off x="7518626" y="2258381"/>
            <a:ext cx="450793" cy="257596"/>
          </a:xfrm>
          <a:prstGeom prst="triangle">
            <a:avLst/>
          </a:prstGeom>
          <a:solidFill>
            <a:srgbClr val="FF3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三角形 25">
            <a:extLst>
              <a:ext uri="{FF2B5EF4-FFF2-40B4-BE49-F238E27FC236}">
                <a16:creationId xmlns:a16="http://schemas.microsoft.com/office/drawing/2014/main" id="{92391F70-7B64-532D-6AE3-6F04C7BDFDD6}"/>
              </a:ext>
            </a:extLst>
          </p:cNvPr>
          <p:cNvSpPr/>
          <p:nvPr/>
        </p:nvSpPr>
        <p:spPr>
          <a:xfrm rot="5400000">
            <a:off x="11307475" y="2258380"/>
            <a:ext cx="450792" cy="257595"/>
          </a:xfrm>
          <a:prstGeom prst="triangle">
            <a:avLst/>
          </a:prstGeom>
          <a:solidFill>
            <a:srgbClr val="FF3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D685B81-E810-1BDF-CE14-88BE460CFBCB}"/>
              </a:ext>
            </a:extLst>
          </p:cNvPr>
          <p:cNvSpPr txBox="1"/>
          <p:nvPr/>
        </p:nvSpPr>
        <p:spPr>
          <a:xfrm>
            <a:off x="8015271" y="3232325"/>
            <a:ext cx="389850" cy="215444"/>
          </a:xfrm>
          <a:prstGeom prst="rect">
            <a:avLst/>
          </a:prstGeom>
          <a:noFill/>
        </p:spPr>
        <p:txBody>
          <a:bodyPr wrap="none" rtlCol="0">
            <a:spAutoFit/>
          </a:bodyPr>
          <a:lstStyle/>
          <a:p>
            <a:r>
              <a:rPr lang="ja-JP" altLang="en-US" sz="800">
                <a:latin typeface="Meiryo" panose="020B0604030504040204" pitchFamily="34" charset="-128"/>
                <a:ea typeface="Meiryo" panose="020B0604030504040204" pitchFamily="34" charset="-128"/>
              </a:rPr>
              <a:t>うす</a:t>
            </a:r>
            <a:endParaRPr kumimoji="1" lang="ja-JP" altLang="en-US" sz="80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3E471FB1-7806-51F3-5687-E6509760301E}"/>
              </a:ext>
            </a:extLst>
          </p:cNvPr>
          <p:cNvSpPr txBox="1"/>
          <p:nvPr/>
        </p:nvSpPr>
        <p:spPr>
          <a:xfrm>
            <a:off x="8397625" y="3232325"/>
            <a:ext cx="389850" cy="215444"/>
          </a:xfrm>
          <a:prstGeom prst="rect">
            <a:avLst/>
          </a:prstGeom>
          <a:noFill/>
        </p:spPr>
        <p:txBody>
          <a:bodyPr wrap="none" rtlCol="0">
            <a:spAutoFit/>
          </a:bodyPr>
          <a:lstStyle/>
          <a:p>
            <a:r>
              <a:rPr lang="ja-JP" altLang="en-US" sz="800">
                <a:latin typeface="Meiryo" panose="020B0604030504040204" pitchFamily="34" charset="-128"/>
                <a:ea typeface="Meiryo" panose="020B0604030504040204" pitchFamily="34" charset="-128"/>
              </a:rPr>
              <a:t>きね</a:t>
            </a:r>
            <a:endParaRPr kumimoji="1" lang="ja-JP" altLang="en-US" sz="80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FEFF6B21-8D7F-B7B9-764E-18751EEF5F62}"/>
              </a:ext>
            </a:extLst>
          </p:cNvPr>
          <p:cNvSpPr txBox="1"/>
          <p:nvPr/>
        </p:nvSpPr>
        <p:spPr>
          <a:xfrm>
            <a:off x="3596187" y="884912"/>
            <a:ext cx="697627"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べにもち</a:t>
            </a:r>
          </a:p>
        </p:txBody>
      </p:sp>
      <p:sp>
        <p:nvSpPr>
          <p:cNvPr id="9" name="テキスト ボックス 8">
            <a:extLst>
              <a:ext uri="{FF2B5EF4-FFF2-40B4-BE49-F238E27FC236}">
                <a16:creationId xmlns:a16="http://schemas.microsoft.com/office/drawing/2014/main" id="{7AFAA627-17DD-8B3C-E728-726AEA6700A1}"/>
              </a:ext>
            </a:extLst>
          </p:cNvPr>
          <p:cNvSpPr txBox="1"/>
          <p:nvPr/>
        </p:nvSpPr>
        <p:spPr>
          <a:xfrm>
            <a:off x="272196" y="5785973"/>
            <a:ext cx="3465344" cy="523220"/>
          </a:xfrm>
          <a:prstGeom prst="rect">
            <a:avLst/>
          </a:prstGeom>
          <a:noFill/>
        </p:spPr>
        <p:txBody>
          <a:bodyPr wrap="square" rtlCol="0">
            <a:spAutoFit/>
          </a:bodyPr>
          <a:lstStyle/>
          <a:p>
            <a:r>
              <a:rPr lang="ja-JP" altLang="en" sz="1400" dirty="0">
                <a:effectLst/>
                <a:latin typeface="Meiryo" panose="020B0604030504040204" pitchFamily="34" charset="-128"/>
                <a:ea typeface="Meiryo" panose="020B0604030504040204" pitchFamily="34" charset="-128"/>
                <a:cs typeface="Times New Roman" panose="02020603050405020304" pitchFamily="18" charset="0"/>
              </a:rPr>
              <a:t>３</a:t>
            </a:r>
            <a:r>
              <a:rPr lang="en-US" altLang="ja-JP" sz="1400" dirty="0">
                <a:effectLst/>
                <a:latin typeface="Meiryo" panose="020B0604030504040204" pitchFamily="34" charset="-128"/>
                <a:ea typeface="Meiryo" panose="020B0604030504040204" pitchFamily="34" charset="-128"/>
                <a:cs typeface="Times New Roman" panose="02020603050405020304" pitchFamily="18" charset="0"/>
              </a:rPr>
              <a:t>cm</a:t>
            </a:r>
            <a:r>
              <a:rPr lang="ja-JP" altLang="en-US" sz="1400" dirty="0">
                <a:effectLst/>
                <a:latin typeface="Meiryo" panose="020B0604030504040204" pitchFamily="34" charset="-128"/>
                <a:ea typeface="Meiryo" panose="020B0604030504040204" pitchFamily="34" charset="-128"/>
                <a:cs typeface="Times New Roman" panose="02020603050405020304" pitchFamily="18" charset="0"/>
              </a:rPr>
              <a:t>ほどに丸めてせんべいのようにつぶす</a:t>
            </a:r>
            <a:endParaRPr kumimoji="1" lang="ja-JP" altLang="en-US" sz="1400" dirty="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D5CDB0B5-BC29-7178-8CC7-E154663F540C}"/>
              </a:ext>
            </a:extLst>
          </p:cNvPr>
          <p:cNvSpPr txBox="1"/>
          <p:nvPr/>
        </p:nvSpPr>
        <p:spPr>
          <a:xfrm>
            <a:off x="4176730" y="5715348"/>
            <a:ext cx="3465344" cy="711733"/>
          </a:xfrm>
          <a:prstGeom prst="rect">
            <a:avLst/>
          </a:prstGeom>
          <a:noFill/>
        </p:spPr>
        <p:txBody>
          <a:bodyPr wrap="square" rtlCol="0">
            <a:spAutoFit/>
          </a:bodyPr>
          <a:lstStyle/>
          <a:p>
            <a:pPr>
              <a:lnSpc>
                <a:spcPct val="150000"/>
              </a:lnSpc>
            </a:pPr>
            <a:r>
              <a:rPr lang="ja-JP" altLang="en-US" sz="1400" dirty="0">
                <a:effectLst/>
                <a:latin typeface="Meiryo" panose="020B0604030504040204" pitchFamily="34" charset="-128"/>
                <a:ea typeface="Meiryo" panose="020B0604030504040204" pitchFamily="34" charset="-128"/>
                <a:cs typeface="Times New Roman" panose="02020603050405020304" pitchFamily="18" charset="0"/>
              </a:rPr>
              <a:t>風通しの良い日なたで乾燥させると</a:t>
            </a:r>
            <a:endParaRPr lang="en-US" altLang="ja-JP" sz="1400" dirty="0">
              <a:effectLst/>
              <a:latin typeface="Meiryo" panose="020B0604030504040204" pitchFamily="34" charset="-128"/>
              <a:ea typeface="Meiryo" panose="020B0604030504040204" pitchFamily="34" charset="-128"/>
              <a:cs typeface="Times New Roman" panose="02020603050405020304" pitchFamily="18" charset="0"/>
            </a:endParaRPr>
          </a:p>
          <a:p>
            <a:pPr>
              <a:lnSpc>
                <a:spcPct val="150000"/>
              </a:lnSpc>
            </a:pPr>
            <a:r>
              <a:rPr lang="ja-JP" altLang="en-US" sz="1400" dirty="0">
                <a:effectLst/>
                <a:latin typeface="Meiryo" panose="020B0604030504040204" pitchFamily="34" charset="-128"/>
                <a:ea typeface="Meiryo" panose="020B0604030504040204" pitchFamily="34" charset="-128"/>
                <a:cs typeface="Times New Roman" panose="02020603050405020304" pitchFamily="18" charset="0"/>
              </a:rPr>
              <a:t>「紅餅」の完成　</a:t>
            </a:r>
            <a:endParaRPr kumimoji="1" lang="ja-JP" altLang="en-US" sz="1400" dirty="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26752B6C-2D71-5A96-74E7-5B480A7DDC95}"/>
              </a:ext>
            </a:extLst>
          </p:cNvPr>
          <p:cNvSpPr txBox="1"/>
          <p:nvPr/>
        </p:nvSpPr>
        <p:spPr>
          <a:xfrm>
            <a:off x="8015271" y="5790521"/>
            <a:ext cx="3465344" cy="523220"/>
          </a:xfrm>
          <a:prstGeom prst="rect">
            <a:avLst/>
          </a:prstGeom>
          <a:noFill/>
        </p:spPr>
        <p:txBody>
          <a:bodyPr wrap="square" rtlCol="0">
            <a:spAutoFit/>
          </a:bodyPr>
          <a:lstStyle/>
          <a:p>
            <a:r>
              <a:rPr lang="ja-JP" altLang="en-US" sz="1400">
                <a:effectLst/>
                <a:latin typeface="Meiryo" panose="020B0604030504040204" pitchFamily="34" charset="-128"/>
                <a:ea typeface="Meiryo" panose="020B0604030504040204" pitchFamily="34" charset="-128"/>
                <a:cs typeface="Times New Roman" panose="02020603050405020304" pitchFamily="18" charset="0"/>
              </a:rPr>
              <a:t>江戸時代には、お米の</a:t>
            </a:r>
            <a:r>
              <a:rPr lang="en-US" altLang="ja-JP" sz="1400" dirty="0">
                <a:effectLst/>
                <a:latin typeface="Meiryo" panose="020B0604030504040204" pitchFamily="34" charset="-128"/>
                <a:ea typeface="Meiryo" panose="020B0604030504040204" pitchFamily="34" charset="-128"/>
                <a:cs typeface="Times New Roman" panose="02020603050405020304" pitchFamily="18" charset="0"/>
              </a:rPr>
              <a:t>100</a:t>
            </a:r>
            <a:r>
              <a:rPr lang="ja-JP" altLang="en-US" sz="1400">
                <a:effectLst/>
                <a:latin typeface="Meiryo" panose="020B0604030504040204" pitchFamily="34" charset="-128"/>
                <a:ea typeface="Meiryo" panose="020B0604030504040204" pitchFamily="34" charset="-128"/>
                <a:cs typeface="Times New Roman" panose="02020603050405020304" pitchFamily="18" charset="0"/>
              </a:rPr>
              <a:t>倍の価値があった</a:t>
            </a:r>
            <a:endParaRPr kumimoji="1" lang="ja-JP" altLang="en-US" sz="1400">
              <a:latin typeface="Meiryo" panose="020B0604030504040204" pitchFamily="34" charset="-128"/>
              <a:ea typeface="Meiryo" panose="020B0604030504040204" pitchFamily="34" charset="-128"/>
            </a:endParaRPr>
          </a:p>
        </p:txBody>
      </p:sp>
      <p:sp>
        <p:nvSpPr>
          <p:cNvPr id="14" name="三角形 13">
            <a:extLst>
              <a:ext uri="{FF2B5EF4-FFF2-40B4-BE49-F238E27FC236}">
                <a16:creationId xmlns:a16="http://schemas.microsoft.com/office/drawing/2014/main" id="{D137DFF0-7C55-E3DE-19DC-D9EC2DFF4F39}"/>
              </a:ext>
            </a:extLst>
          </p:cNvPr>
          <p:cNvSpPr/>
          <p:nvPr/>
        </p:nvSpPr>
        <p:spPr>
          <a:xfrm rot="5400000">
            <a:off x="3697777" y="4738939"/>
            <a:ext cx="450793" cy="257596"/>
          </a:xfrm>
          <a:prstGeom prst="triangle">
            <a:avLst/>
          </a:prstGeom>
          <a:solidFill>
            <a:srgbClr val="FF3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97106E6D-EB15-82F6-D1BB-64101F9BA611}"/>
              </a:ext>
            </a:extLst>
          </p:cNvPr>
          <p:cNvSpPr/>
          <p:nvPr/>
        </p:nvSpPr>
        <p:spPr>
          <a:xfrm rot="5400000">
            <a:off x="7518626" y="4738941"/>
            <a:ext cx="450793" cy="257596"/>
          </a:xfrm>
          <a:prstGeom prst="triangle">
            <a:avLst/>
          </a:prstGeom>
          <a:solidFill>
            <a:srgbClr val="FF3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屋内, 人, 窓, 少年 が含まれている画像&#10;&#10;自動的に生成された説明">
            <a:extLst>
              <a:ext uri="{FF2B5EF4-FFF2-40B4-BE49-F238E27FC236}">
                <a16:creationId xmlns:a16="http://schemas.microsoft.com/office/drawing/2014/main" id="{A4AEC693-CCC5-A9CD-0B7C-6C1F18DDFA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8015" y="3906287"/>
            <a:ext cx="3215201" cy="1808551"/>
          </a:xfrm>
          <a:prstGeom prst="rect">
            <a:avLst/>
          </a:prstGeom>
        </p:spPr>
      </p:pic>
      <p:pic>
        <p:nvPicPr>
          <p:cNvPr id="17" name="図 16" descr="テーブル, 食品, 木製, 座る が含まれている画像&#10;&#10;自動的に生成された説明">
            <a:extLst>
              <a:ext uri="{FF2B5EF4-FFF2-40B4-BE49-F238E27FC236}">
                <a16:creationId xmlns:a16="http://schemas.microsoft.com/office/drawing/2014/main" id="{E28BFA12-C767-8F06-5558-440451D4CD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33322" y="3906287"/>
            <a:ext cx="3215202" cy="1808551"/>
          </a:xfrm>
          <a:prstGeom prst="rect">
            <a:avLst/>
          </a:prstGeom>
        </p:spPr>
      </p:pic>
      <p:sp>
        <p:nvSpPr>
          <p:cNvPr id="22" name="テキスト ボックス 21">
            <a:extLst>
              <a:ext uri="{FF2B5EF4-FFF2-40B4-BE49-F238E27FC236}">
                <a16:creationId xmlns:a16="http://schemas.microsoft.com/office/drawing/2014/main" id="{BCA17BB3-9DC5-79FA-BEA7-E41CA3B0E468}"/>
              </a:ext>
            </a:extLst>
          </p:cNvPr>
          <p:cNvSpPr txBox="1"/>
          <p:nvPr/>
        </p:nvSpPr>
        <p:spPr>
          <a:xfrm>
            <a:off x="7967294" y="5270938"/>
            <a:ext cx="1199711" cy="461665"/>
          </a:xfrm>
          <a:prstGeom prst="rect">
            <a:avLst/>
          </a:prstGeom>
          <a:noFill/>
        </p:spPr>
        <p:txBody>
          <a:bodyPr wrap="square" rtlCol="0">
            <a:spAutoFit/>
          </a:bodyPr>
          <a:lstStyle/>
          <a:p>
            <a:pPr algn="ctr"/>
            <a:r>
              <a:rPr kumimoji="1" lang="ja-JP" altLang="en-US" sz="2400" b="1">
                <a:latin typeface="Meiryo" panose="020B0604030504040204" pitchFamily="34" charset="-128"/>
                <a:ea typeface="Meiryo" panose="020B0604030504040204" pitchFamily="34" charset="-128"/>
              </a:rPr>
              <a:t>出荷</a:t>
            </a:r>
          </a:p>
        </p:txBody>
      </p:sp>
      <p:sp>
        <p:nvSpPr>
          <p:cNvPr id="23" name="テキスト ボックス 22">
            <a:extLst>
              <a:ext uri="{FF2B5EF4-FFF2-40B4-BE49-F238E27FC236}">
                <a16:creationId xmlns:a16="http://schemas.microsoft.com/office/drawing/2014/main" id="{34A3F0F2-BA28-81B8-4BBD-31F5B361FB95}"/>
              </a:ext>
            </a:extLst>
          </p:cNvPr>
          <p:cNvSpPr txBox="1"/>
          <p:nvPr/>
        </p:nvSpPr>
        <p:spPr>
          <a:xfrm>
            <a:off x="4311228" y="5995797"/>
            <a:ext cx="595035" cy="21544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べにもち</a:t>
            </a:r>
          </a:p>
        </p:txBody>
      </p:sp>
      <p:sp>
        <p:nvSpPr>
          <p:cNvPr id="27" name="円/楕円 26">
            <a:extLst>
              <a:ext uri="{FF2B5EF4-FFF2-40B4-BE49-F238E27FC236}">
                <a16:creationId xmlns:a16="http://schemas.microsoft.com/office/drawing/2014/main" id="{A27F9E65-3F5A-C185-7FAC-3340AD54D7CF}"/>
              </a:ext>
            </a:extLst>
          </p:cNvPr>
          <p:cNvSpPr/>
          <p:nvPr/>
        </p:nvSpPr>
        <p:spPr>
          <a:xfrm>
            <a:off x="412956" y="1454580"/>
            <a:ext cx="347922" cy="347922"/>
          </a:xfrm>
          <a:prstGeom prst="ellipse">
            <a:avLst/>
          </a:prstGeom>
          <a:ln w="190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kumimoji="1" lang="en-US" altLang="ja-JP" b="1" dirty="0">
                <a:solidFill>
                  <a:schemeClr val="tx1">
                    <a:lumMod val="50000"/>
                    <a:lumOff val="50000"/>
                  </a:schemeClr>
                </a:solidFill>
                <a:latin typeface="Meiryo" panose="020B0604030504040204" pitchFamily="34" charset="-128"/>
                <a:ea typeface="Meiryo" panose="020B0604030504040204" pitchFamily="34" charset="-128"/>
              </a:rPr>
              <a:t>1</a:t>
            </a:r>
            <a:endParaRPr kumimoji="1" lang="ja-JP" altLang="en-US"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8" name="円/楕円 27">
            <a:extLst>
              <a:ext uri="{FF2B5EF4-FFF2-40B4-BE49-F238E27FC236}">
                <a16:creationId xmlns:a16="http://schemas.microsoft.com/office/drawing/2014/main" id="{7563C456-36A1-95C4-69CE-36A7E1452AEE}"/>
              </a:ext>
            </a:extLst>
          </p:cNvPr>
          <p:cNvSpPr/>
          <p:nvPr/>
        </p:nvSpPr>
        <p:spPr>
          <a:xfrm>
            <a:off x="4268518" y="1454580"/>
            <a:ext cx="347922" cy="347922"/>
          </a:xfrm>
          <a:prstGeom prst="ellipse">
            <a:avLst/>
          </a:prstGeom>
          <a:ln w="190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kumimoji="1" lang="en-US" altLang="ja-JP" b="1" dirty="0">
                <a:solidFill>
                  <a:schemeClr val="tx1">
                    <a:lumMod val="50000"/>
                    <a:lumOff val="50000"/>
                  </a:schemeClr>
                </a:solidFill>
                <a:latin typeface="Meiryo" panose="020B0604030504040204" pitchFamily="34" charset="-128"/>
                <a:ea typeface="Meiryo" panose="020B0604030504040204" pitchFamily="34" charset="-128"/>
              </a:rPr>
              <a:t>2</a:t>
            </a:r>
            <a:endParaRPr kumimoji="1" lang="ja-JP" altLang="en-US"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9" name="円/楕円 28">
            <a:extLst>
              <a:ext uri="{FF2B5EF4-FFF2-40B4-BE49-F238E27FC236}">
                <a16:creationId xmlns:a16="http://schemas.microsoft.com/office/drawing/2014/main" id="{3F6832AE-4173-37EF-45C6-7EEA37D7E5E8}"/>
              </a:ext>
            </a:extLst>
          </p:cNvPr>
          <p:cNvSpPr/>
          <p:nvPr/>
        </p:nvSpPr>
        <p:spPr>
          <a:xfrm>
            <a:off x="8142935" y="1454580"/>
            <a:ext cx="347922" cy="347922"/>
          </a:xfrm>
          <a:prstGeom prst="ellipse">
            <a:avLst/>
          </a:prstGeom>
          <a:ln w="190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altLang="ja-JP" b="1" dirty="0">
                <a:solidFill>
                  <a:schemeClr val="tx1">
                    <a:lumMod val="50000"/>
                    <a:lumOff val="50000"/>
                  </a:schemeClr>
                </a:solidFill>
                <a:latin typeface="Meiryo" panose="020B0604030504040204" pitchFamily="34" charset="-128"/>
                <a:ea typeface="Meiryo" panose="020B0604030504040204" pitchFamily="34" charset="-128"/>
              </a:rPr>
              <a:t>3</a:t>
            </a:r>
          </a:p>
        </p:txBody>
      </p:sp>
      <p:sp>
        <p:nvSpPr>
          <p:cNvPr id="30" name="円/楕円 29">
            <a:extLst>
              <a:ext uri="{FF2B5EF4-FFF2-40B4-BE49-F238E27FC236}">
                <a16:creationId xmlns:a16="http://schemas.microsoft.com/office/drawing/2014/main" id="{CB73FE40-0792-E9F6-06AA-107BB9BF17C4}"/>
              </a:ext>
            </a:extLst>
          </p:cNvPr>
          <p:cNvSpPr/>
          <p:nvPr/>
        </p:nvSpPr>
        <p:spPr>
          <a:xfrm>
            <a:off x="412956" y="3933829"/>
            <a:ext cx="347922" cy="347922"/>
          </a:xfrm>
          <a:prstGeom prst="ellipse">
            <a:avLst/>
          </a:prstGeom>
          <a:ln w="190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kumimoji="1" lang="en-US" altLang="ja-JP" b="1" dirty="0">
                <a:solidFill>
                  <a:schemeClr val="tx1">
                    <a:lumMod val="50000"/>
                    <a:lumOff val="50000"/>
                  </a:schemeClr>
                </a:solidFill>
                <a:latin typeface="Meiryo" panose="020B0604030504040204" pitchFamily="34" charset="-128"/>
                <a:ea typeface="Meiryo" panose="020B0604030504040204" pitchFamily="34" charset="-128"/>
              </a:rPr>
              <a:t>4</a:t>
            </a:r>
            <a:endParaRPr kumimoji="1" lang="ja-JP" altLang="en-US"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1" name="円/楕円 30">
            <a:extLst>
              <a:ext uri="{FF2B5EF4-FFF2-40B4-BE49-F238E27FC236}">
                <a16:creationId xmlns:a16="http://schemas.microsoft.com/office/drawing/2014/main" id="{8B8C1ADF-96FF-B746-B780-8E76978EF494}"/>
              </a:ext>
            </a:extLst>
          </p:cNvPr>
          <p:cNvSpPr/>
          <p:nvPr/>
        </p:nvSpPr>
        <p:spPr>
          <a:xfrm>
            <a:off x="4268518" y="3933829"/>
            <a:ext cx="347922" cy="347922"/>
          </a:xfrm>
          <a:prstGeom prst="ellipse">
            <a:avLst/>
          </a:prstGeom>
          <a:ln w="190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kumimoji="1" lang="en-US" altLang="ja-JP" b="1" dirty="0">
                <a:solidFill>
                  <a:schemeClr val="tx1">
                    <a:lumMod val="50000"/>
                    <a:lumOff val="50000"/>
                  </a:schemeClr>
                </a:solidFill>
                <a:latin typeface="Meiryo" panose="020B0604030504040204" pitchFamily="34" charset="-128"/>
                <a:ea typeface="Meiryo" panose="020B0604030504040204" pitchFamily="34" charset="-128"/>
              </a:rPr>
              <a:t>5</a:t>
            </a:r>
            <a:endParaRPr kumimoji="1" lang="ja-JP" altLang="en-US"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2" name="円/楕円 31">
            <a:extLst>
              <a:ext uri="{FF2B5EF4-FFF2-40B4-BE49-F238E27FC236}">
                <a16:creationId xmlns:a16="http://schemas.microsoft.com/office/drawing/2014/main" id="{4F551A88-0CC8-B9E6-9053-CAADA9031E69}"/>
              </a:ext>
            </a:extLst>
          </p:cNvPr>
          <p:cNvSpPr/>
          <p:nvPr/>
        </p:nvSpPr>
        <p:spPr>
          <a:xfrm>
            <a:off x="8142935" y="3933829"/>
            <a:ext cx="347922" cy="347922"/>
          </a:xfrm>
          <a:prstGeom prst="ellipse">
            <a:avLst/>
          </a:prstGeom>
          <a:ln w="190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altLang="ja-JP" b="1" dirty="0">
                <a:solidFill>
                  <a:schemeClr val="tx1">
                    <a:lumMod val="50000"/>
                    <a:lumOff val="50000"/>
                  </a:schemeClr>
                </a:solidFill>
                <a:latin typeface="Meiryo" panose="020B0604030504040204" pitchFamily="34" charset="-128"/>
                <a:ea typeface="Meiryo" panose="020B0604030504040204" pitchFamily="34" charset="-128"/>
              </a:rPr>
              <a:t>6</a:t>
            </a:r>
          </a:p>
        </p:txBody>
      </p:sp>
      <p:sp>
        <p:nvSpPr>
          <p:cNvPr id="35" name="テキスト ボックス 34">
            <a:extLst>
              <a:ext uri="{FF2B5EF4-FFF2-40B4-BE49-F238E27FC236}">
                <a16:creationId xmlns:a16="http://schemas.microsoft.com/office/drawing/2014/main" id="{3EE554DA-B8BE-F2E5-87B7-F0C143291222}"/>
              </a:ext>
            </a:extLst>
          </p:cNvPr>
          <p:cNvSpPr txBox="1"/>
          <p:nvPr/>
        </p:nvSpPr>
        <p:spPr>
          <a:xfrm>
            <a:off x="2888390" y="884912"/>
            <a:ext cx="569387"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そざい</a:t>
            </a:r>
          </a:p>
        </p:txBody>
      </p:sp>
      <p:sp>
        <p:nvSpPr>
          <p:cNvPr id="37" name="テキスト ボックス 36">
            <a:extLst>
              <a:ext uri="{FF2B5EF4-FFF2-40B4-BE49-F238E27FC236}">
                <a16:creationId xmlns:a16="http://schemas.microsoft.com/office/drawing/2014/main" id="{6BE35294-D2DA-B134-76B3-A3C5008FC124}"/>
              </a:ext>
            </a:extLst>
          </p:cNvPr>
          <p:cNvSpPr txBox="1"/>
          <p:nvPr/>
        </p:nvSpPr>
        <p:spPr>
          <a:xfrm>
            <a:off x="269881" y="884912"/>
            <a:ext cx="697627"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でんとう</a:t>
            </a:r>
          </a:p>
        </p:txBody>
      </p:sp>
      <p:sp>
        <p:nvSpPr>
          <p:cNvPr id="38" name="テキスト ボックス 37">
            <a:extLst>
              <a:ext uri="{FF2B5EF4-FFF2-40B4-BE49-F238E27FC236}">
                <a16:creationId xmlns:a16="http://schemas.microsoft.com/office/drawing/2014/main" id="{A9BD7BEF-7E56-8818-0F29-BA1053614627}"/>
              </a:ext>
            </a:extLst>
          </p:cNvPr>
          <p:cNvSpPr txBox="1"/>
          <p:nvPr/>
        </p:nvSpPr>
        <p:spPr>
          <a:xfrm>
            <a:off x="1143419" y="3232325"/>
            <a:ext cx="287258" cy="215444"/>
          </a:xfrm>
          <a:prstGeom prst="rect">
            <a:avLst/>
          </a:prstGeom>
          <a:noFill/>
        </p:spPr>
        <p:txBody>
          <a:bodyPr wrap="none" rtlCol="0">
            <a:spAutoFit/>
          </a:bodyPr>
          <a:lstStyle/>
          <a:p>
            <a:r>
              <a:rPr lang="ja-JP" altLang="en-US" sz="800">
                <a:latin typeface="Meiryo" panose="020B0604030504040204" pitchFamily="34" charset="-128"/>
                <a:ea typeface="Meiryo" panose="020B0604030504040204" pitchFamily="34" charset="-128"/>
              </a:rPr>
              <a:t>つ</a:t>
            </a:r>
            <a:endParaRPr kumimoji="1" lang="ja-JP" altLang="en-US" sz="800">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3068B240-65F1-017D-557A-B7A0CCCACF17}"/>
              </a:ext>
            </a:extLst>
          </p:cNvPr>
          <p:cNvSpPr txBox="1"/>
          <p:nvPr/>
        </p:nvSpPr>
        <p:spPr>
          <a:xfrm>
            <a:off x="6824862" y="3204615"/>
            <a:ext cx="595035" cy="215444"/>
          </a:xfrm>
          <a:prstGeom prst="rect">
            <a:avLst/>
          </a:prstGeom>
          <a:noFill/>
        </p:spPr>
        <p:txBody>
          <a:bodyPr wrap="none" rtlCol="0">
            <a:spAutoFit/>
          </a:bodyPr>
          <a:lstStyle/>
          <a:p>
            <a:r>
              <a:rPr lang="ja-JP" altLang="en-US" sz="800">
                <a:latin typeface="Meiryo" panose="020B0604030504040204" pitchFamily="34" charset="-128"/>
                <a:ea typeface="Meiryo" panose="020B0604030504040204" pitchFamily="34" charset="-128"/>
              </a:rPr>
              <a:t>はっこう</a:t>
            </a:r>
            <a:endParaRPr kumimoji="1" lang="ja-JP" altLang="en-US" sz="800">
              <a:latin typeface="Meiryo" panose="020B0604030504040204" pitchFamily="34" charset="-128"/>
              <a:ea typeface="Meiryo" panose="020B0604030504040204" pitchFamily="34" charset="-128"/>
            </a:endParaRPr>
          </a:p>
        </p:txBody>
      </p:sp>
      <p:sp>
        <p:nvSpPr>
          <p:cNvPr id="40" name="テキスト ボックス 39">
            <a:extLst>
              <a:ext uri="{FF2B5EF4-FFF2-40B4-BE49-F238E27FC236}">
                <a16:creationId xmlns:a16="http://schemas.microsoft.com/office/drawing/2014/main" id="{BE65C321-97E4-D087-E982-BF87D3D3BF3E}"/>
              </a:ext>
            </a:extLst>
          </p:cNvPr>
          <p:cNvSpPr txBox="1"/>
          <p:nvPr/>
        </p:nvSpPr>
        <p:spPr>
          <a:xfrm>
            <a:off x="10524027" y="5684579"/>
            <a:ext cx="543739" cy="215444"/>
          </a:xfrm>
          <a:prstGeom prst="rect">
            <a:avLst/>
          </a:prstGeom>
          <a:noFill/>
        </p:spPr>
        <p:txBody>
          <a:bodyPr wrap="none" rtlCol="0">
            <a:spAutoFit/>
          </a:bodyPr>
          <a:lstStyle/>
          <a:p>
            <a:r>
              <a:rPr lang="ja-JP" altLang="en-US" sz="800" spc="600">
                <a:latin typeface="Meiryo" panose="020B0604030504040204" pitchFamily="34" charset="-128"/>
                <a:ea typeface="Meiryo" panose="020B0604030504040204" pitchFamily="34" charset="-128"/>
              </a:rPr>
              <a:t>かち</a:t>
            </a:r>
            <a:endParaRPr kumimoji="1" lang="ja-JP" altLang="en-US" sz="800" spc="600">
              <a:latin typeface="Meiryo" panose="020B0604030504040204" pitchFamily="34" charset="-128"/>
              <a:ea typeface="Meiryo" panose="020B0604030504040204" pitchFamily="34" charset="-128"/>
            </a:endParaRPr>
          </a:p>
        </p:txBody>
      </p:sp>
      <p:sp>
        <p:nvSpPr>
          <p:cNvPr id="42" name="テキスト ボックス 41">
            <a:extLst>
              <a:ext uri="{FF2B5EF4-FFF2-40B4-BE49-F238E27FC236}">
                <a16:creationId xmlns:a16="http://schemas.microsoft.com/office/drawing/2014/main" id="{C4CF9205-4CDC-0767-5699-0BFBF99AEEEE}"/>
              </a:ext>
            </a:extLst>
          </p:cNvPr>
          <p:cNvSpPr txBox="1"/>
          <p:nvPr/>
        </p:nvSpPr>
        <p:spPr>
          <a:xfrm>
            <a:off x="5938171" y="5684578"/>
            <a:ext cx="595035" cy="215444"/>
          </a:xfrm>
          <a:prstGeom prst="rect">
            <a:avLst/>
          </a:prstGeom>
          <a:noFill/>
        </p:spPr>
        <p:txBody>
          <a:bodyPr wrap="none" rtlCol="0">
            <a:spAutoFit/>
          </a:bodyPr>
          <a:lstStyle/>
          <a:p>
            <a:r>
              <a:rPr lang="ja-JP" altLang="en-US" sz="800">
                <a:latin typeface="Meiryo" panose="020B0604030504040204" pitchFamily="34" charset="-128"/>
                <a:ea typeface="Meiryo" panose="020B0604030504040204" pitchFamily="34" charset="-128"/>
              </a:rPr>
              <a:t>かんそう</a:t>
            </a:r>
            <a:endParaRPr kumimoji="1" lang="ja-JP" altLang="en-US" sz="80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AD9259F9-8D1D-D3B0-81FD-4C32092DC0F9}"/>
              </a:ext>
            </a:extLst>
          </p:cNvPr>
          <p:cNvSpPr txBox="1"/>
          <p:nvPr/>
        </p:nvSpPr>
        <p:spPr>
          <a:xfrm>
            <a:off x="4592931" y="79025"/>
            <a:ext cx="651731" cy="230832"/>
          </a:xfrm>
          <a:prstGeom prst="rect">
            <a:avLst/>
          </a:prstGeom>
          <a:noFill/>
        </p:spPr>
        <p:txBody>
          <a:bodyPr wrap="square" rtlCol="0">
            <a:spAutoFit/>
          </a:bodyPr>
          <a:lstStyle/>
          <a:p>
            <a:r>
              <a:rPr lang="ja-JP" altLang="en-US" sz="900" spc="600">
                <a:latin typeface="Meiryo" panose="020B0604030504040204" pitchFamily="34" charset="-128"/>
                <a:ea typeface="Meiryo" panose="020B0604030504040204" pitchFamily="34" charset="-128"/>
              </a:rPr>
              <a:t>ちえ</a:t>
            </a:r>
            <a:endParaRPr kumimoji="1" lang="ja-JP" altLang="en-US" sz="900" spc="600" dirty="0">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9816BB96-61F8-1FE7-139D-C61FEF0CE09A}"/>
              </a:ext>
            </a:extLst>
          </p:cNvPr>
          <p:cNvSpPr txBox="1"/>
          <p:nvPr/>
        </p:nvSpPr>
        <p:spPr>
          <a:xfrm>
            <a:off x="2331867" y="79025"/>
            <a:ext cx="800219"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べにばな</a:t>
            </a:r>
            <a:endParaRPr kumimoji="1" lang="ja-JP" altLang="en-US" sz="900" spc="3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0524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p:txBody>
          <a:bodyPr/>
          <a:lstStyle/>
          <a:p>
            <a:r>
              <a:rPr kumimoji="1" lang="ja-JP" altLang="en-US"/>
              <a:t>例１：山形の紅花がつなぐ知恵・文化</a:t>
            </a:r>
          </a:p>
        </p:txBody>
      </p:sp>
      <p:sp>
        <p:nvSpPr>
          <p:cNvPr id="4" name="スライド番号プレースホルダー 3">
            <a:extLst>
              <a:ext uri="{FF2B5EF4-FFF2-40B4-BE49-F238E27FC236}">
                <a16:creationId xmlns:a16="http://schemas.microsoft.com/office/drawing/2014/main" id="{5765F01A-B586-16F4-BA7E-A5BA589CC211}"/>
              </a:ext>
            </a:extLst>
          </p:cNvPr>
          <p:cNvSpPr>
            <a:spLocks noGrp="1"/>
          </p:cNvSpPr>
          <p:nvPr>
            <p:ph type="sldNum" sz="quarter" idx="12"/>
          </p:nvPr>
        </p:nvSpPr>
        <p:spPr/>
        <p:txBody>
          <a:bodyPr/>
          <a:lstStyle/>
          <a:p>
            <a:fld id="{9072E400-20F7-6041-92A7-26D857824E29}" type="slidenum">
              <a:rPr kumimoji="1" lang="ja-JP" altLang="en-US" smtClean="0"/>
              <a:t>6</a:t>
            </a:fld>
            <a:endParaRPr kumimoji="1" lang="ja-JP" altLang="en-US"/>
          </a:p>
        </p:txBody>
      </p:sp>
      <p:pic>
        <p:nvPicPr>
          <p:cNvPr id="10" name="図 9" descr="屋内, テーブル, 座る, 建物 が含まれている画像&#10;&#10;自動的に生成された説明">
            <a:extLst>
              <a:ext uri="{FF2B5EF4-FFF2-40B4-BE49-F238E27FC236}">
                <a16:creationId xmlns:a16="http://schemas.microsoft.com/office/drawing/2014/main" id="{B46E896C-6D64-E2D2-88FC-6A23FF9755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751" y="1600827"/>
            <a:ext cx="4854101" cy="2730432"/>
          </a:xfrm>
          <a:prstGeom prst="rect">
            <a:avLst/>
          </a:prstGeom>
        </p:spPr>
      </p:pic>
      <p:sp>
        <p:nvSpPr>
          <p:cNvPr id="11" name="テキスト ボックス 10">
            <a:extLst>
              <a:ext uri="{FF2B5EF4-FFF2-40B4-BE49-F238E27FC236}">
                <a16:creationId xmlns:a16="http://schemas.microsoft.com/office/drawing/2014/main" id="{8FC45BC9-427E-092E-7EA1-6D954B78314B}"/>
              </a:ext>
            </a:extLst>
          </p:cNvPr>
          <p:cNvSpPr txBox="1"/>
          <p:nvPr/>
        </p:nvSpPr>
        <p:spPr>
          <a:xfrm>
            <a:off x="416195" y="4475087"/>
            <a:ext cx="6208127" cy="369332"/>
          </a:xfrm>
          <a:prstGeom prst="rect">
            <a:avLst/>
          </a:prstGeom>
          <a:noFill/>
        </p:spPr>
        <p:txBody>
          <a:bodyPr wrap="square" rtlCol="0">
            <a:spAutoFit/>
          </a:bodyPr>
          <a:lstStyle/>
          <a:p>
            <a:r>
              <a:rPr kumimoji="1" lang="ja-JP" altLang="en-US" dirty="0">
                <a:latin typeface="Meiryo" panose="020B0604030504040204" pitchFamily="34" charset="-128"/>
                <a:ea typeface="Meiryo" panose="020B0604030504040204" pitchFamily="34" charset="-128"/>
              </a:rPr>
              <a:t>一大生産地　山形県白鷹町のシンボル「万葉からの誘」</a:t>
            </a:r>
          </a:p>
        </p:txBody>
      </p:sp>
      <p:sp>
        <p:nvSpPr>
          <p:cNvPr id="3" name="テキスト ボックス 2">
            <a:extLst>
              <a:ext uri="{FF2B5EF4-FFF2-40B4-BE49-F238E27FC236}">
                <a16:creationId xmlns:a16="http://schemas.microsoft.com/office/drawing/2014/main" id="{59E9A497-52D2-E057-8FFF-41FE377368C5}"/>
              </a:ext>
            </a:extLst>
          </p:cNvPr>
          <p:cNvSpPr txBox="1"/>
          <p:nvPr/>
        </p:nvSpPr>
        <p:spPr>
          <a:xfrm>
            <a:off x="6924309" y="936384"/>
            <a:ext cx="530915" cy="230832"/>
          </a:xfrm>
          <a:prstGeom prst="rect">
            <a:avLst/>
          </a:prstGeom>
          <a:noFill/>
        </p:spPr>
        <p:txBody>
          <a:bodyPr wrap="none" rtlCol="0">
            <a:spAutoFit/>
          </a:bodyPr>
          <a:lstStyle/>
          <a:p>
            <a:r>
              <a:rPr kumimoji="1" lang="ja-JP" altLang="en-US" sz="900" dirty="0">
                <a:latin typeface="Meiryo" panose="020B0604030504040204" pitchFamily="34" charset="-128"/>
                <a:ea typeface="Meiryo" panose="020B0604030504040204" pitchFamily="34" charset="-128"/>
              </a:rPr>
              <a:t>ぎしき</a:t>
            </a:r>
          </a:p>
        </p:txBody>
      </p:sp>
      <p:pic>
        <p:nvPicPr>
          <p:cNvPr id="9" name="図 8">
            <a:extLst>
              <a:ext uri="{FF2B5EF4-FFF2-40B4-BE49-F238E27FC236}">
                <a16:creationId xmlns:a16="http://schemas.microsoft.com/office/drawing/2014/main" id="{AB914232-A984-4B8D-A55F-7F39ED6F01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6588" y="1600826"/>
            <a:ext cx="4828663" cy="2715751"/>
          </a:xfrm>
          <a:prstGeom prst="rect">
            <a:avLst/>
          </a:prstGeom>
          <a:noFill/>
          <a:ln>
            <a:noFill/>
          </a:ln>
        </p:spPr>
      </p:pic>
      <p:sp>
        <p:nvSpPr>
          <p:cNvPr id="6" name="Rectangle 1">
            <a:extLst>
              <a:ext uri="{FF2B5EF4-FFF2-40B4-BE49-F238E27FC236}">
                <a16:creationId xmlns:a16="http://schemas.microsoft.com/office/drawing/2014/main" id="{D38D760D-1CA9-46C8-9D65-C5F5C539E300}"/>
              </a:ext>
            </a:extLst>
          </p:cNvPr>
          <p:cNvSpPr>
            <a:spLocks noChangeArrowheads="1"/>
          </p:cNvSpPr>
          <p:nvPr/>
        </p:nvSpPr>
        <p:spPr bwMode="auto">
          <a:xfrm>
            <a:off x="416195" y="1038486"/>
            <a:ext cx="11069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できた染料で糸を染め、織り上げた着物は日本の伝統的な</a:t>
            </a:r>
            <a:r>
              <a:rPr kumimoji="0" lang="ja-JP" altLang="en-US" sz="20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儀式の衣装として今も使われています。</a:t>
            </a:r>
            <a:endParaRPr kumimoji="0" lang="ja-JP" altLang="en-US" sz="2000" b="0" i="0" u="none" strike="noStrike" cap="none" normalizeH="0" baseline="0" dirty="0">
              <a:ln>
                <a:noFill/>
              </a:ln>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5F9D44A2-F81C-4C7F-ADBC-39E24D64D1F3}"/>
              </a:ext>
            </a:extLst>
          </p:cNvPr>
          <p:cNvSpPr txBox="1"/>
          <p:nvPr/>
        </p:nvSpPr>
        <p:spPr>
          <a:xfrm>
            <a:off x="7455224" y="4429376"/>
            <a:ext cx="1072843" cy="369332"/>
          </a:xfrm>
          <a:prstGeom prst="rect">
            <a:avLst/>
          </a:prstGeom>
          <a:noFill/>
        </p:spPr>
        <p:txBody>
          <a:bodyPr wrap="square" rtlCol="0">
            <a:spAutoFit/>
          </a:bodyPr>
          <a:lstStyle/>
          <a:p>
            <a:r>
              <a:rPr kumimoji="1" lang="ja-JP" altLang="en-US" dirty="0">
                <a:latin typeface="Meiryo" panose="020B0604030504040204" pitchFamily="34" charset="-128"/>
                <a:ea typeface="Meiryo" panose="020B0604030504040204" pitchFamily="34" charset="-128"/>
              </a:rPr>
              <a:t>七五三</a:t>
            </a:r>
          </a:p>
        </p:txBody>
      </p:sp>
      <p:sp>
        <p:nvSpPr>
          <p:cNvPr id="13" name="テキスト ボックス 12">
            <a:extLst>
              <a:ext uri="{FF2B5EF4-FFF2-40B4-BE49-F238E27FC236}">
                <a16:creationId xmlns:a16="http://schemas.microsoft.com/office/drawing/2014/main" id="{3724385F-8680-453B-9EA8-645AEECEB16A}"/>
              </a:ext>
            </a:extLst>
          </p:cNvPr>
          <p:cNvSpPr txBox="1"/>
          <p:nvPr/>
        </p:nvSpPr>
        <p:spPr>
          <a:xfrm>
            <a:off x="10065001" y="4429376"/>
            <a:ext cx="1494969" cy="369332"/>
          </a:xfrm>
          <a:prstGeom prst="rect">
            <a:avLst/>
          </a:prstGeom>
          <a:noFill/>
        </p:spPr>
        <p:txBody>
          <a:bodyPr wrap="square" rtlCol="0">
            <a:spAutoFit/>
          </a:bodyPr>
          <a:lstStyle/>
          <a:p>
            <a:r>
              <a:rPr kumimoji="1" lang="ja-JP" altLang="en-US" dirty="0">
                <a:latin typeface="Meiryo" panose="020B0604030504040204" pitchFamily="34" charset="-128"/>
                <a:ea typeface="Meiryo" panose="020B0604030504040204" pitchFamily="34" charset="-128"/>
              </a:rPr>
              <a:t>婚礼</a:t>
            </a:r>
          </a:p>
        </p:txBody>
      </p:sp>
      <p:sp>
        <p:nvSpPr>
          <p:cNvPr id="14" name="テキスト ボックス 13">
            <a:extLst>
              <a:ext uri="{FF2B5EF4-FFF2-40B4-BE49-F238E27FC236}">
                <a16:creationId xmlns:a16="http://schemas.microsoft.com/office/drawing/2014/main" id="{C6E72466-8DB3-483D-920C-4E2FFE34F344}"/>
              </a:ext>
            </a:extLst>
          </p:cNvPr>
          <p:cNvSpPr txBox="1"/>
          <p:nvPr/>
        </p:nvSpPr>
        <p:spPr>
          <a:xfrm>
            <a:off x="10063067" y="4290876"/>
            <a:ext cx="646331" cy="230832"/>
          </a:xfrm>
          <a:prstGeom prst="rect">
            <a:avLst/>
          </a:prstGeom>
          <a:noFill/>
        </p:spPr>
        <p:txBody>
          <a:bodyPr wrap="none" rtlCol="0">
            <a:spAutoFit/>
          </a:bodyPr>
          <a:lstStyle/>
          <a:p>
            <a:r>
              <a:rPr kumimoji="1" lang="ja-JP" altLang="en-US" sz="900" dirty="0">
                <a:latin typeface="Meiryo" panose="020B0604030504040204" pitchFamily="34" charset="-128"/>
                <a:ea typeface="Meiryo" panose="020B0604030504040204" pitchFamily="34" charset="-128"/>
              </a:rPr>
              <a:t>こんれい</a:t>
            </a:r>
          </a:p>
        </p:txBody>
      </p:sp>
      <p:pic>
        <p:nvPicPr>
          <p:cNvPr id="15" name="図 14" descr="日の丸">
            <a:extLst>
              <a:ext uri="{FF2B5EF4-FFF2-40B4-BE49-F238E27FC236}">
                <a16:creationId xmlns:a16="http://schemas.microsoft.com/office/drawing/2014/main" id="{0BFAD08C-C4D2-43A8-BC84-1191F047FC6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8068" y="4999793"/>
            <a:ext cx="1801132" cy="1200754"/>
          </a:xfrm>
          <a:prstGeom prst="rect">
            <a:avLst/>
          </a:prstGeom>
          <a:noFill/>
          <a:ln>
            <a:noFill/>
          </a:ln>
        </p:spPr>
      </p:pic>
      <p:sp>
        <p:nvSpPr>
          <p:cNvPr id="7" name="Rectangle 2">
            <a:extLst>
              <a:ext uri="{FF2B5EF4-FFF2-40B4-BE49-F238E27FC236}">
                <a16:creationId xmlns:a16="http://schemas.microsoft.com/office/drawing/2014/main" id="{A2BF4868-5389-4FCD-9526-56827B1346CB}"/>
              </a:ext>
            </a:extLst>
          </p:cNvPr>
          <p:cNvSpPr>
            <a:spLocks noChangeArrowheads="1"/>
          </p:cNvSpPr>
          <p:nvPr/>
        </p:nvSpPr>
        <p:spPr bwMode="auto">
          <a:xfrm>
            <a:off x="5199088" y="5053977"/>
            <a:ext cx="5259403" cy="74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ja-JP" altLang="ja-JP"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日本の法律で、日の丸の赤い部分（</a:t>
            </a:r>
            <a:r>
              <a:rPr kumimoji="0" lang="ja-JP" altLang="en-US"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日章）は紅色と定められて</a:t>
            </a:r>
            <a:r>
              <a:rPr kumimoji="0" lang="ja-JP" altLang="en-US"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います。</a:t>
            </a:r>
            <a:endParaRPr kumimoji="0" lang="en-US" altLang="ja-JP"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11A1C426-EDB5-440E-9F69-ABE30989C018}"/>
              </a:ext>
            </a:extLst>
          </p:cNvPr>
          <p:cNvSpPr txBox="1"/>
          <p:nvPr/>
        </p:nvSpPr>
        <p:spPr>
          <a:xfrm>
            <a:off x="8792433" y="4938561"/>
            <a:ext cx="761747" cy="230832"/>
          </a:xfrm>
          <a:prstGeom prst="rect">
            <a:avLst/>
          </a:prstGeom>
          <a:noFill/>
        </p:spPr>
        <p:txBody>
          <a:bodyPr wrap="none" rtlCol="0">
            <a:spAutoFit/>
          </a:bodyPr>
          <a:lstStyle/>
          <a:p>
            <a:r>
              <a:rPr kumimoji="1" lang="ja-JP" altLang="en-US" sz="900" dirty="0">
                <a:latin typeface="Meiryo" panose="020B0604030504040204" pitchFamily="34" charset="-128"/>
                <a:ea typeface="Meiryo" panose="020B0604030504040204" pitchFamily="34" charset="-128"/>
              </a:rPr>
              <a:t>にっしょう</a:t>
            </a:r>
          </a:p>
        </p:txBody>
      </p:sp>
      <p:sp>
        <p:nvSpPr>
          <p:cNvPr id="17" name="テキスト ボックス 16">
            <a:extLst>
              <a:ext uri="{FF2B5EF4-FFF2-40B4-BE49-F238E27FC236}">
                <a16:creationId xmlns:a16="http://schemas.microsoft.com/office/drawing/2014/main" id="{9DD29BD8-3584-4F3E-ABDB-34731C9F9E1A}"/>
              </a:ext>
            </a:extLst>
          </p:cNvPr>
          <p:cNvSpPr txBox="1"/>
          <p:nvPr/>
        </p:nvSpPr>
        <p:spPr>
          <a:xfrm>
            <a:off x="4545847" y="4331259"/>
            <a:ext cx="1685077"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まんよう　　　　</a:t>
            </a:r>
            <a:r>
              <a:rPr lang="ja-JP" altLang="en-US" sz="900" dirty="0">
                <a:latin typeface="Meiryo" panose="020B0604030504040204" pitchFamily="34" charset="-128"/>
                <a:ea typeface="Meiryo" panose="020B0604030504040204" pitchFamily="34" charset="-128"/>
              </a:rPr>
              <a:t>　</a:t>
            </a:r>
            <a:r>
              <a:rPr lang="ja-JP" altLang="en-US" sz="900">
                <a:latin typeface="Meiryo" panose="020B0604030504040204" pitchFamily="34" charset="-128"/>
                <a:ea typeface="Meiryo" panose="020B0604030504040204" pitchFamily="34" charset="-128"/>
              </a:rPr>
              <a:t>いざない</a:t>
            </a:r>
            <a:endParaRPr kumimoji="1" lang="ja-JP" altLang="en-US" sz="900" dirty="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91770E3B-1FB8-49C7-8D9D-38681C636B84}"/>
              </a:ext>
            </a:extLst>
          </p:cNvPr>
          <p:cNvSpPr txBox="1"/>
          <p:nvPr/>
        </p:nvSpPr>
        <p:spPr>
          <a:xfrm>
            <a:off x="2457614" y="4331259"/>
            <a:ext cx="877163" cy="230832"/>
          </a:xfrm>
          <a:prstGeom prst="rect">
            <a:avLst/>
          </a:prstGeom>
          <a:noFill/>
        </p:spPr>
        <p:txBody>
          <a:bodyPr wrap="none" rtlCol="0">
            <a:spAutoFit/>
          </a:bodyPr>
          <a:lstStyle/>
          <a:p>
            <a:r>
              <a:rPr kumimoji="1" lang="ja-JP" altLang="en-US" sz="900" dirty="0">
                <a:latin typeface="Meiryo" panose="020B0604030504040204" pitchFamily="34" charset="-128"/>
                <a:ea typeface="Meiryo" panose="020B0604030504040204" pitchFamily="34" charset="-128"/>
              </a:rPr>
              <a:t>しらたかまち</a:t>
            </a:r>
          </a:p>
        </p:txBody>
      </p:sp>
      <p:sp>
        <p:nvSpPr>
          <p:cNvPr id="8" name="テキスト ボックス 7">
            <a:extLst>
              <a:ext uri="{FF2B5EF4-FFF2-40B4-BE49-F238E27FC236}">
                <a16:creationId xmlns:a16="http://schemas.microsoft.com/office/drawing/2014/main" id="{E19E73A6-46B8-359A-4123-CB5DE02779F4}"/>
              </a:ext>
            </a:extLst>
          </p:cNvPr>
          <p:cNvSpPr txBox="1"/>
          <p:nvPr/>
        </p:nvSpPr>
        <p:spPr>
          <a:xfrm>
            <a:off x="8748147" y="1570951"/>
            <a:ext cx="2825678" cy="230832"/>
          </a:xfrm>
          <a:prstGeom prst="rect">
            <a:avLst/>
          </a:prstGeom>
          <a:noFill/>
        </p:spPr>
        <p:txBody>
          <a:bodyPr wrap="square">
            <a:spAutoFit/>
          </a:bodyPr>
          <a:lstStyle/>
          <a:p>
            <a:r>
              <a:rPr lang="ja-JP" altLang="en-US" sz="900">
                <a:solidFill>
                  <a:schemeClr val="bg1"/>
                </a:solidFill>
              </a:rPr>
              <a:t>画像提供：株式会社伊勢半本店　撮影：外山亮一</a:t>
            </a:r>
          </a:p>
        </p:txBody>
      </p:sp>
      <p:sp>
        <p:nvSpPr>
          <p:cNvPr id="5" name="テキスト ボックス 4">
            <a:extLst>
              <a:ext uri="{FF2B5EF4-FFF2-40B4-BE49-F238E27FC236}">
                <a16:creationId xmlns:a16="http://schemas.microsoft.com/office/drawing/2014/main" id="{8204E119-84FC-502C-79C2-F530A2886ACF}"/>
              </a:ext>
            </a:extLst>
          </p:cNvPr>
          <p:cNvSpPr txBox="1"/>
          <p:nvPr/>
        </p:nvSpPr>
        <p:spPr>
          <a:xfrm>
            <a:off x="5105863" y="5940227"/>
            <a:ext cx="4698722" cy="338554"/>
          </a:xfrm>
          <a:prstGeom prst="rect">
            <a:avLst/>
          </a:prstGeom>
          <a:noFill/>
        </p:spPr>
        <p:txBody>
          <a:bodyPr wrap="none" rtlCol="0">
            <a:spAutoFit/>
          </a:bodyPr>
          <a:lstStyle/>
          <a:p>
            <a:r>
              <a:rPr kumimoji="0" lang="ja-JP" altLang="en-US" sz="160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（「国旗及び国家に関する法律」日章旗の制式）</a:t>
            </a:r>
            <a:endParaRPr kumimoji="0" lang="ja-JP" altLang="en-US" sz="1600" u="none" strike="noStrike" cap="none" normalizeH="0" baseline="0">
              <a:ln>
                <a:noFill/>
              </a:ln>
              <a:solidFill>
                <a:schemeClr val="tx1"/>
              </a:solidFill>
              <a:effectLst/>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CE918A4B-EF1F-7A70-00B2-CD41F9FF4280}"/>
              </a:ext>
            </a:extLst>
          </p:cNvPr>
          <p:cNvSpPr txBox="1"/>
          <p:nvPr/>
        </p:nvSpPr>
        <p:spPr>
          <a:xfrm>
            <a:off x="5509665" y="5783688"/>
            <a:ext cx="530915"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こっき</a:t>
            </a:r>
            <a:endParaRPr kumimoji="1" lang="ja-JP" altLang="en-US" sz="9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DBA74E94-3027-B70D-799C-B11C5F556D07}"/>
              </a:ext>
            </a:extLst>
          </p:cNvPr>
          <p:cNvSpPr txBox="1"/>
          <p:nvPr/>
        </p:nvSpPr>
        <p:spPr>
          <a:xfrm>
            <a:off x="5883738" y="4952416"/>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ほうりつ</a:t>
            </a:r>
            <a:endParaRPr kumimoji="1" lang="ja-JP" altLang="en-US" sz="900" dirty="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651C08E0-FDA5-7BF9-D493-F0D7AA0D82FB}"/>
              </a:ext>
            </a:extLst>
          </p:cNvPr>
          <p:cNvSpPr txBox="1"/>
          <p:nvPr/>
        </p:nvSpPr>
        <p:spPr>
          <a:xfrm>
            <a:off x="1133107" y="936384"/>
            <a:ext cx="761747"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せんりょう</a:t>
            </a:r>
            <a:endParaRPr kumimoji="1" lang="ja-JP" altLang="en-US" sz="900" dirty="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8349A9C5-091F-97BE-719F-C8901092C046}"/>
              </a:ext>
            </a:extLst>
          </p:cNvPr>
          <p:cNvSpPr txBox="1"/>
          <p:nvPr/>
        </p:nvSpPr>
        <p:spPr>
          <a:xfrm>
            <a:off x="2476999" y="936384"/>
            <a:ext cx="300082"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そ</a:t>
            </a:r>
            <a:endParaRPr kumimoji="1" lang="ja-JP" altLang="en-US" sz="900" dirty="0">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FE687755-45B2-65FA-667D-CB61A1996C5F}"/>
              </a:ext>
            </a:extLst>
          </p:cNvPr>
          <p:cNvSpPr txBox="1"/>
          <p:nvPr/>
        </p:nvSpPr>
        <p:spPr>
          <a:xfrm>
            <a:off x="3142018" y="936384"/>
            <a:ext cx="300082"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お</a:t>
            </a:r>
            <a:endParaRPr kumimoji="1" lang="ja-JP" altLang="en-US" sz="900" dirty="0">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A817DA49-72D8-093C-49A3-7F8FB8432EB0}"/>
              </a:ext>
            </a:extLst>
          </p:cNvPr>
          <p:cNvSpPr txBox="1"/>
          <p:nvPr/>
        </p:nvSpPr>
        <p:spPr>
          <a:xfrm>
            <a:off x="5857508" y="936384"/>
            <a:ext cx="877163"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でんとうてき</a:t>
            </a:r>
            <a:endParaRPr kumimoji="1" lang="ja-JP" altLang="en-US" sz="900" dirty="0">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3746142F-2B67-796F-5496-FE9C250EC8F9}"/>
              </a:ext>
            </a:extLst>
          </p:cNvPr>
          <p:cNvSpPr txBox="1"/>
          <p:nvPr/>
        </p:nvSpPr>
        <p:spPr>
          <a:xfrm>
            <a:off x="7630890" y="936384"/>
            <a:ext cx="646331"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いしょう</a:t>
            </a:r>
            <a:endParaRPr kumimoji="1" lang="ja-JP" altLang="en-US" sz="900" dirty="0">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4F4532BC-F374-DA21-9342-77836BFC91F8}"/>
              </a:ext>
            </a:extLst>
          </p:cNvPr>
          <p:cNvSpPr txBox="1"/>
          <p:nvPr/>
        </p:nvSpPr>
        <p:spPr>
          <a:xfrm>
            <a:off x="4592931" y="79025"/>
            <a:ext cx="651731" cy="230832"/>
          </a:xfrm>
          <a:prstGeom prst="rect">
            <a:avLst/>
          </a:prstGeom>
          <a:noFill/>
        </p:spPr>
        <p:txBody>
          <a:bodyPr wrap="square" rtlCol="0">
            <a:spAutoFit/>
          </a:bodyPr>
          <a:lstStyle/>
          <a:p>
            <a:r>
              <a:rPr lang="ja-JP" altLang="en-US" sz="900" spc="600">
                <a:latin typeface="Meiryo" panose="020B0604030504040204" pitchFamily="34" charset="-128"/>
                <a:ea typeface="Meiryo" panose="020B0604030504040204" pitchFamily="34" charset="-128"/>
              </a:rPr>
              <a:t>ちえ</a:t>
            </a:r>
            <a:endParaRPr kumimoji="1" lang="ja-JP" altLang="en-US" sz="900" spc="600" dirty="0">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23AB60FC-DAE1-A95F-0017-577D594C30CF}"/>
              </a:ext>
            </a:extLst>
          </p:cNvPr>
          <p:cNvSpPr txBox="1"/>
          <p:nvPr/>
        </p:nvSpPr>
        <p:spPr>
          <a:xfrm>
            <a:off x="2331867" y="79025"/>
            <a:ext cx="800219"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べにばな</a:t>
            </a:r>
            <a:endParaRPr kumimoji="1" lang="ja-JP" altLang="en-US" sz="900" spc="3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04814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草, 屋外, 子供, ガーデン が含まれている画像&#10;&#10;自動的に生成された説明">
            <a:extLst>
              <a:ext uri="{FF2B5EF4-FFF2-40B4-BE49-F238E27FC236}">
                <a16:creationId xmlns:a16="http://schemas.microsoft.com/office/drawing/2014/main" id="{0A6E4FCD-B3E6-573E-7F34-6DB8525E0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9156" y="1865307"/>
            <a:ext cx="7588766" cy="4268681"/>
          </a:xfrm>
          <a:prstGeom prst="rect">
            <a:avLst/>
          </a:prstGeom>
        </p:spPr>
      </p:pic>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p:txBody>
          <a:bodyPr/>
          <a:lstStyle/>
          <a:p>
            <a:r>
              <a:rPr kumimoji="1" lang="ja-JP" altLang="en-US" dirty="0"/>
              <a:t>例２：掛川の茶畑が育む生物多様性</a:t>
            </a:r>
          </a:p>
        </p:txBody>
      </p:sp>
      <p:sp>
        <p:nvSpPr>
          <p:cNvPr id="5" name="スライド番号プレースホルダー 4">
            <a:extLst>
              <a:ext uri="{FF2B5EF4-FFF2-40B4-BE49-F238E27FC236}">
                <a16:creationId xmlns:a16="http://schemas.microsoft.com/office/drawing/2014/main" id="{9186C690-3635-CD5F-B82B-BCBC64B7C07B}"/>
              </a:ext>
            </a:extLst>
          </p:cNvPr>
          <p:cNvSpPr>
            <a:spLocks noGrp="1"/>
          </p:cNvSpPr>
          <p:nvPr>
            <p:ph type="sldNum" sz="quarter" idx="12"/>
          </p:nvPr>
        </p:nvSpPr>
        <p:spPr/>
        <p:txBody>
          <a:bodyPr/>
          <a:lstStyle/>
          <a:p>
            <a:fld id="{9072E400-20F7-6041-92A7-26D857824E29}" type="slidenum">
              <a:rPr kumimoji="1" lang="ja-JP" altLang="en-US" smtClean="0"/>
              <a:t>7</a:t>
            </a:fld>
            <a:endParaRPr kumimoji="1" lang="ja-JP" altLang="en-US"/>
          </a:p>
        </p:txBody>
      </p:sp>
      <p:sp>
        <p:nvSpPr>
          <p:cNvPr id="13" name="正方形/長方形 12">
            <a:extLst>
              <a:ext uri="{FF2B5EF4-FFF2-40B4-BE49-F238E27FC236}">
                <a16:creationId xmlns:a16="http://schemas.microsoft.com/office/drawing/2014/main" id="{E938F497-DB17-B5D9-5EB6-91B1D7BDC502}"/>
              </a:ext>
            </a:extLst>
          </p:cNvPr>
          <p:cNvSpPr/>
          <p:nvPr/>
        </p:nvSpPr>
        <p:spPr>
          <a:xfrm>
            <a:off x="500575" y="1074287"/>
            <a:ext cx="3919025" cy="5000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1800" b="1">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世界</a:t>
            </a:r>
            <a:r>
              <a:rPr lang="ja-JP" altLang="en-US" sz="1800" b="1" dirty="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農業遺産　静岡県掛川周辺地域</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4C99E7DF-3A11-57C9-E63D-A1453B0578EF}"/>
              </a:ext>
            </a:extLst>
          </p:cNvPr>
          <p:cNvSpPr/>
          <p:nvPr/>
        </p:nvSpPr>
        <p:spPr>
          <a:xfrm>
            <a:off x="414078" y="1649569"/>
            <a:ext cx="4849191" cy="900361"/>
          </a:xfrm>
          <a:prstGeom prst="rect">
            <a:avLst/>
          </a:prstGeom>
          <a:solidFill>
            <a:srgbClr val="F5F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3600" b="1">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「静岡の茶草場農法」</a:t>
            </a:r>
            <a:endParaRPr kumimoji="1" lang="ja-JP" altLang="en-US" sz="3600" b="1">
              <a:solidFill>
                <a:schemeClr val="tx1"/>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66B38645-A0EC-E3C9-28D3-E4426989E484}"/>
              </a:ext>
            </a:extLst>
          </p:cNvPr>
          <p:cNvSpPr txBox="1"/>
          <p:nvPr/>
        </p:nvSpPr>
        <p:spPr>
          <a:xfrm>
            <a:off x="2343537" y="1711419"/>
            <a:ext cx="1374094" cy="307777"/>
          </a:xfrm>
          <a:prstGeom prst="rect">
            <a:avLst/>
          </a:prstGeom>
          <a:noFill/>
        </p:spPr>
        <p:txBody>
          <a:bodyPr wrap="none" rtlCol="0">
            <a:spAutoFit/>
          </a:bodyPr>
          <a:lstStyle/>
          <a:p>
            <a:r>
              <a:rPr lang="ja-JP" altLang="en-US" sz="1400" spc="30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ちゃぐさ</a:t>
            </a:r>
            <a:r>
              <a:rPr lang="en-US" altLang="ja-JP" sz="1400" spc="3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 </a:t>
            </a:r>
            <a:r>
              <a:rPr lang="ja-JP" altLang="en-US" sz="1400" spc="30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ば</a:t>
            </a:r>
            <a:endParaRPr kumimoji="1" lang="ja-JP" altLang="en-US" sz="1400" spc="30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5E309D65-2D95-ABA8-592A-3B556D425F8E}"/>
              </a:ext>
            </a:extLst>
          </p:cNvPr>
          <p:cNvSpPr txBox="1"/>
          <p:nvPr/>
        </p:nvSpPr>
        <p:spPr>
          <a:xfrm>
            <a:off x="1302853" y="61428"/>
            <a:ext cx="697627"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かけがわ</a:t>
            </a:r>
          </a:p>
        </p:txBody>
      </p:sp>
      <p:sp>
        <p:nvSpPr>
          <p:cNvPr id="11" name="テキスト ボックス 10">
            <a:extLst>
              <a:ext uri="{FF2B5EF4-FFF2-40B4-BE49-F238E27FC236}">
                <a16:creationId xmlns:a16="http://schemas.microsoft.com/office/drawing/2014/main" id="{85C063D0-0221-A9C2-BF1F-356D201274B7}"/>
              </a:ext>
            </a:extLst>
          </p:cNvPr>
          <p:cNvSpPr txBox="1"/>
          <p:nvPr/>
        </p:nvSpPr>
        <p:spPr>
          <a:xfrm>
            <a:off x="3780693" y="1074287"/>
            <a:ext cx="569387" cy="246221"/>
          </a:xfrm>
          <a:prstGeom prst="rect">
            <a:avLst/>
          </a:prstGeom>
          <a:noFill/>
        </p:spPr>
        <p:txBody>
          <a:bodyPr wrap="none" rtlCol="0">
            <a:spAutoFit/>
          </a:bodyPr>
          <a:lstStyle/>
          <a:p>
            <a:r>
              <a:rPr kumimoji="1" lang="ja-JP" altLang="en-US" sz="1000" dirty="0">
                <a:solidFill>
                  <a:schemeClr val="bg1"/>
                </a:solidFill>
                <a:latin typeface="Meiryo" panose="020B0604030504040204" pitchFamily="34" charset="-128"/>
                <a:ea typeface="Meiryo" panose="020B0604030504040204" pitchFamily="34" charset="-128"/>
              </a:rPr>
              <a:t>ちいき</a:t>
            </a:r>
          </a:p>
        </p:txBody>
      </p:sp>
      <p:sp>
        <p:nvSpPr>
          <p:cNvPr id="12" name="テキスト ボックス 11">
            <a:extLst>
              <a:ext uri="{FF2B5EF4-FFF2-40B4-BE49-F238E27FC236}">
                <a16:creationId xmlns:a16="http://schemas.microsoft.com/office/drawing/2014/main" id="{F0DA0D34-170E-5456-A0DA-9648BC94D694}"/>
              </a:ext>
            </a:extLst>
          </p:cNvPr>
          <p:cNvSpPr txBox="1"/>
          <p:nvPr/>
        </p:nvSpPr>
        <p:spPr>
          <a:xfrm>
            <a:off x="1465539" y="1084205"/>
            <a:ext cx="530915" cy="230832"/>
          </a:xfrm>
          <a:prstGeom prst="rect">
            <a:avLst/>
          </a:prstGeom>
          <a:noFill/>
        </p:spPr>
        <p:txBody>
          <a:bodyPr wrap="none" rtlCol="0">
            <a:spAutoFit/>
          </a:bodyPr>
          <a:lstStyle/>
          <a:p>
            <a:r>
              <a:rPr kumimoji="1" lang="ja-JP" altLang="en-US" sz="900">
                <a:solidFill>
                  <a:schemeClr val="bg1"/>
                </a:solidFill>
                <a:latin typeface="Meiryo" panose="020B0604030504040204" pitchFamily="34" charset="-128"/>
                <a:ea typeface="Meiryo" panose="020B0604030504040204" pitchFamily="34" charset="-128"/>
              </a:rPr>
              <a:t>いさん</a:t>
            </a:r>
            <a:endParaRPr kumimoji="1" lang="ja-JP" altLang="en-US" sz="900" dirty="0">
              <a:solidFill>
                <a:schemeClr val="bg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77879297-1947-93F6-506D-07A0B9ADB85A}"/>
              </a:ext>
            </a:extLst>
          </p:cNvPr>
          <p:cNvSpPr txBox="1"/>
          <p:nvPr/>
        </p:nvSpPr>
        <p:spPr>
          <a:xfrm>
            <a:off x="3293947" y="92957"/>
            <a:ext cx="567165" cy="246221"/>
          </a:xfrm>
          <a:prstGeom prst="rect">
            <a:avLst/>
          </a:prstGeom>
          <a:noFill/>
        </p:spPr>
        <p:txBody>
          <a:bodyPr wrap="square" rtlCol="0" anchor="b">
            <a:spAutoFit/>
          </a:bodyPr>
          <a:lstStyle/>
          <a:p>
            <a:r>
              <a:rPr lang="ja-JP" altLang="en-US" sz="1000">
                <a:latin typeface="Meiryo" panose="020B0604030504040204" pitchFamily="34" charset="-128"/>
                <a:ea typeface="Meiryo" panose="020B0604030504040204" pitchFamily="34" charset="-128"/>
              </a:rPr>
              <a:t>はぐく</a:t>
            </a:r>
            <a:endParaRPr kumimoji="1" lang="ja-JP" altLang="en-US" sz="100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8A4EDC70-92D3-0ADC-A7AE-5ACF2B2E2F05}"/>
              </a:ext>
            </a:extLst>
          </p:cNvPr>
          <p:cNvSpPr txBox="1"/>
          <p:nvPr/>
        </p:nvSpPr>
        <p:spPr>
          <a:xfrm>
            <a:off x="3219323" y="1074287"/>
            <a:ext cx="729687" cy="246221"/>
          </a:xfrm>
          <a:prstGeom prst="rect">
            <a:avLst/>
          </a:prstGeom>
          <a:noFill/>
        </p:spPr>
        <p:txBody>
          <a:bodyPr wrap="none" rtlCol="0">
            <a:spAutoFit/>
          </a:bodyPr>
          <a:lstStyle/>
          <a:p>
            <a:r>
              <a:rPr lang="ja-JP" altLang="en-US" sz="1000" spc="-150">
                <a:solidFill>
                  <a:schemeClr val="bg1"/>
                </a:solidFill>
                <a:latin typeface="Meiryo" panose="020B0604030504040204" pitchFamily="34" charset="-128"/>
                <a:ea typeface="Meiryo" panose="020B0604030504040204" pitchFamily="34" charset="-128"/>
              </a:rPr>
              <a:t>しゅうへん</a:t>
            </a:r>
            <a:endParaRPr kumimoji="1" lang="ja-JP" altLang="en-US" sz="1000" spc="-15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868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p:txBody>
          <a:bodyPr/>
          <a:lstStyle/>
          <a:p>
            <a:r>
              <a:rPr kumimoji="1" lang="ja-JP" altLang="en-US" dirty="0"/>
              <a:t>例２：</a:t>
            </a:r>
            <a:r>
              <a:rPr kumimoji="1" lang="ja-JP" altLang="en-US"/>
              <a:t>掛川の茶畑が育む生物多様性　</a:t>
            </a:r>
            <a:endParaRPr kumimoji="1" lang="ja-JP" altLang="en-US" dirty="0"/>
          </a:p>
        </p:txBody>
      </p:sp>
      <p:sp>
        <p:nvSpPr>
          <p:cNvPr id="4" name="スライド番号プレースホルダー 3">
            <a:extLst>
              <a:ext uri="{FF2B5EF4-FFF2-40B4-BE49-F238E27FC236}">
                <a16:creationId xmlns:a16="http://schemas.microsoft.com/office/drawing/2014/main" id="{5765F01A-B586-16F4-BA7E-A5BA589CC211}"/>
              </a:ext>
            </a:extLst>
          </p:cNvPr>
          <p:cNvSpPr>
            <a:spLocks noGrp="1"/>
          </p:cNvSpPr>
          <p:nvPr>
            <p:ph type="sldNum" sz="quarter" idx="12"/>
          </p:nvPr>
        </p:nvSpPr>
        <p:spPr/>
        <p:txBody>
          <a:bodyPr/>
          <a:lstStyle/>
          <a:p>
            <a:fld id="{9072E400-20F7-6041-92A7-26D857824E29}" type="slidenum">
              <a:rPr kumimoji="1" lang="ja-JP" altLang="en-US" smtClean="0"/>
              <a:t>8</a:t>
            </a:fld>
            <a:endParaRPr kumimoji="1" lang="ja-JP" altLang="en-US"/>
          </a:p>
        </p:txBody>
      </p:sp>
      <p:sp>
        <p:nvSpPr>
          <p:cNvPr id="8" name="テキスト ボックス 7">
            <a:extLst>
              <a:ext uri="{FF2B5EF4-FFF2-40B4-BE49-F238E27FC236}">
                <a16:creationId xmlns:a16="http://schemas.microsoft.com/office/drawing/2014/main" id="{BA09FE8D-022A-05E1-F442-16C2A7FBECB0}"/>
              </a:ext>
            </a:extLst>
          </p:cNvPr>
          <p:cNvSpPr txBox="1"/>
          <p:nvPr/>
        </p:nvSpPr>
        <p:spPr>
          <a:xfrm>
            <a:off x="433754" y="1058857"/>
            <a:ext cx="11324493" cy="1438855"/>
          </a:xfrm>
          <a:prstGeom prst="rect">
            <a:avLst/>
          </a:prstGeom>
          <a:noFill/>
        </p:spPr>
        <p:txBody>
          <a:bodyPr wrap="square" rtlCol="0">
            <a:spAutoFit/>
          </a:bodyPr>
          <a:lstStyle/>
          <a:p>
            <a:pPr>
              <a:lnSpc>
                <a:spcPct val="150000"/>
              </a:lnSpc>
            </a:pPr>
            <a:r>
              <a:rPr kumimoji="1" lang="ja-JP" altLang="en-US" sz="2000" dirty="0">
                <a:latin typeface="Meiryo" panose="020B0604030504040204" pitchFamily="34" charset="-128"/>
                <a:ea typeface="Meiryo" panose="020B0604030504040204" pitchFamily="34" charset="-128"/>
              </a:rPr>
              <a:t>「茶草場農法」と</a:t>
            </a:r>
            <a:r>
              <a:rPr kumimoji="1" lang="ja-JP" altLang="en-US" sz="2000">
                <a:latin typeface="Meiryo" panose="020B0604030504040204" pitchFamily="34" charset="-128"/>
                <a:ea typeface="Meiryo" panose="020B0604030504040204" pitchFamily="34" charset="-128"/>
              </a:rPr>
              <a:t>は、毎年秋から冬にかけて茶畑</a:t>
            </a:r>
            <a:r>
              <a:rPr kumimoji="1" lang="ja-JP" altLang="en-US" sz="2000" dirty="0">
                <a:latin typeface="Meiryo" panose="020B0604030504040204" pitchFamily="34" charset="-128"/>
                <a:ea typeface="Meiryo" panose="020B0604030504040204" pitchFamily="34" charset="-128"/>
              </a:rPr>
              <a:t>の周りにあるススキや</a:t>
            </a:r>
            <a:r>
              <a:rPr kumimoji="1" lang="ja-JP" altLang="en-US" sz="2000">
                <a:latin typeface="Meiryo" panose="020B0604030504040204" pitchFamily="34" charset="-128"/>
                <a:ea typeface="Meiryo" panose="020B0604030504040204" pitchFamily="34" charset="-128"/>
              </a:rPr>
              <a:t>ササを刈取り、乾燥させ、</a:t>
            </a:r>
            <a:r>
              <a:rPr kumimoji="1" lang="ja-JP" altLang="en-US" sz="2000" dirty="0">
                <a:latin typeface="Meiryo" panose="020B0604030504040204" pitchFamily="34" charset="-128"/>
                <a:ea typeface="Meiryo" panose="020B0604030504040204" pitchFamily="34" charset="-128"/>
              </a:rPr>
              <a:t>茶畑に敷く</a:t>
            </a:r>
            <a:r>
              <a:rPr kumimoji="1" lang="ja-JP" altLang="en-US" sz="2000">
                <a:latin typeface="Meiryo" panose="020B0604030504040204" pitchFamily="34" charset="-128"/>
                <a:ea typeface="Meiryo" panose="020B0604030504040204" pitchFamily="34" charset="-128"/>
              </a:rPr>
              <a:t>ことで美味しい</a:t>
            </a:r>
            <a:r>
              <a:rPr kumimoji="1" lang="ja-JP" altLang="en-US" sz="2000" dirty="0">
                <a:latin typeface="Meiryo" panose="020B0604030504040204" pitchFamily="34" charset="-128"/>
                <a:ea typeface="Meiryo" panose="020B0604030504040204" pitchFamily="34" charset="-128"/>
              </a:rPr>
              <a:t>お茶を育てる農法で、この地域で</a:t>
            </a:r>
            <a:r>
              <a:rPr kumimoji="1" lang="ja-JP" altLang="en-US" sz="2000">
                <a:latin typeface="Meiryo" panose="020B0604030504040204" pitchFamily="34" charset="-128"/>
                <a:ea typeface="Meiryo" panose="020B0604030504040204" pitchFamily="34" charset="-128"/>
              </a:rPr>
              <a:t>は</a:t>
            </a:r>
            <a:r>
              <a:rPr kumimoji="1" lang="en-US" altLang="ja-JP" sz="2000" dirty="0">
                <a:latin typeface="Meiryo" panose="020B0604030504040204" pitchFamily="34" charset="-128"/>
                <a:ea typeface="Meiryo" panose="020B0604030504040204" pitchFamily="34" charset="-128"/>
              </a:rPr>
              <a:t>160</a:t>
            </a:r>
            <a:r>
              <a:rPr kumimoji="1" lang="ja-JP" altLang="en-US" sz="2000" dirty="0">
                <a:latin typeface="Meiryo" panose="020B0604030504040204" pitchFamily="34" charset="-128"/>
                <a:ea typeface="Meiryo" panose="020B0604030504040204" pitchFamily="34" charset="-128"/>
              </a:rPr>
              <a:t>年続いています。</a:t>
            </a:r>
            <a:endParaRPr kumimoji="1" lang="en-US" altLang="ja-JP" sz="2000" dirty="0">
              <a:latin typeface="Meiryo" panose="020B0604030504040204" pitchFamily="34" charset="-128"/>
              <a:ea typeface="Meiryo" panose="020B0604030504040204" pitchFamily="34" charset="-128"/>
            </a:endParaRPr>
          </a:p>
          <a:p>
            <a:pPr>
              <a:lnSpc>
                <a:spcPct val="150000"/>
              </a:lnSpc>
            </a:pPr>
            <a:r>
              <a:rPr kumimoji="1" lang="ja-JP" altLang="en-US" sz="2000" dirty="0">
                <a:latin typeface="Meiryo" panose="020B0604030504040204" pitchFamily="34" charset="-128"/>
                <a:ea typeface="Meiryo" panose="020B0604030504040204" pitchFamily="34" charset="-128"/>
              </a:rPr>
              <a:t>お茶づくり</a:t>
            </a:r>
            <a:r>
              <a:rPr kumimoji="1" lang="ja-JP" altLang="en-US" sz="2000">
                <a:latin typeface="Meiryo" panose="020B0604030504040204" pitchFamily="34" charset="-128"/>
                <a:ea typeface="Meiryo" panose="020B0604030504040204" pitchFamily="34" charset="-128"/>
              </a:rPr>
              <a:t>に使う草</a:t>
            </a:r>
            <a:r>
              <a:rPr kumimoji="1" lang="ja-JP" altLang="en-US" sz="2000" dirty="0">
                <a:latin typeface="Meiryo" panose="020B0604030504040204" pitchFamily="34" charset="-128"/>
                <a:ea typeface="Meiryo" panose="020B0604030504040204" pitchFamily="34" charset="-128"/>
              </a:rPr>
              <a:t>を刈るために</a:t>
            </a:r>
            <a:r>
              <a:rPr kumimoji="1" lang="ja-JP" altLang="en-US" sz="2000">
                <a:latin typeface="Meiryo" panose="020B0604030504040204" pitchFamily="34" charset="-128"/>
                <a:ea typeface="Meiryo" panose="020B0604030504040204" pitchFamily="34" charset="-128"/>
              </a:rPr>
              <a:t>あえて残した場所</a:t>
            </a:r>
            <a:r>
              <a:rPr kumimoji="1" lang="ja-JP" altLang="en-US" sz="2000" dirty="0">
                <a:latin typeface="Meiryo" panose="020B0604030504040204" pitchFamily="34" charset="-128"/>
                <a:ea typeface="Meiryo" panose="020B0604030504040204" pitchFamily="34" charset="-128"/>
              </a:rPr>
              <a:t>が「茶草場」です。</a:t>
            </a:r>
          </a:p>
        </p:txBody>
      </p:sp>
      <p:pic>
        <p:nvPicPr>
          <p:cNvPr id="9" name="図 8" descr="茂みの中にいる&#10;&#10;中程度の精度で自動的に生成された説明">
            <a:extLst>
              <a:ext uri="{FF2B5EF4-FFF2-40B4-BE49-F238E27FC236}">
                <a16:creationId xmlns:a16="http://schemas.microsoft.com/office/drawing/2014/main" id="{E914B691-F843-F6D6-8232-D243D8036F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754" y="4258817"/>
            <a:ext cx="3547696" cy="1995579"/>
          </a:xfrm>
          <a:prstGeom prst="rect">
            <a:avLst/>
          </a:prstGeom>
        </p:spPr>
      </p:pic>
      <p:pic>
        <p:nvPicPr>
          <p:cNvPr id="13" name="図 12" descr="屋外, 草, 干し草, フィールド が含まれている画像&#10;&#10;自動的に生成された説明">
            <a:extLst>
              <a:ext uri="{FF2B5EF4-FFF2-40B4-BE49-F238E27FC236}">
                <a16:creationId xmlns:a16="http://schemas.microsoft.com/office/drawing/2014/main" id="{F5FE93C6-02A8-A06A-A636-4D3721DF23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2152" y="4278379"/>
            <a:ext cx="3547696" cy="1995579"/>
          </a:xfrm>
          <a:prstGeom prst="rect">
            <a:avLst/>
          </a:prstGeom>
        </p:spPr>
      </p:pic>
      <p:pic>
        <p:nvPicPr>
          <p:cNvPr id="15" name="図 14" descr="草の上に置かれている&#10;&#10;低い精度で自動的に生成された説明">
            <a:extLst>
              <a:ext uri="{FF2B5EF4-FFF2-40B4-BE49-F238E27FC236}">
                <a16:creationId xmlns:a16="http://schemas.microsoft.com/office/drawing/2014/main" id="{3386BF09-103E-DFD0-D392-69E782F65F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0550" y="4278379"/>
            <a:ext cx="3547696" cy="1995579"/>
          </a:xfrm>
          <a:prstGeom prst="rect">
            <a:avLst/>
          </a:prstGeom>
        </p:spPr>
      </p:pic>
      <p:sp>
        <p:nvSpPr>
          <p:cNvPr id="5" name="テキスト ボックス 4">
            <a:extLst>
              <a:ext uri="{FF2B5EF4-FFF2-40B4-BE49-F238E27FC236}">
                <a16:creationId xmlns:a16="http://schemas.microsoft.com/office/drawing/2014/main" id="{7E07197E-7A1C-FCD8-20EE-6BCA2523D64D}"/>
              </a:ext>
            </a:extLst>
          </p:cNvPr>
          <p:cNvSpPr txBox="1"/>
          <p:nvPr/>
        </p:nvSpPr>
        <p:spPr>
          <a:xfrm>
            <a:off x="326680" y="3466792"/>
            <a:ext cx="3654770" cy="743280"/>
          </a:xfrm>
          <a:prstGeom prst="rect">
            <a:avLst/>
          </a:prstGeom>
          <a:noFill/>
        </p:spPr>
        <p:txBody>
          <a:bodyPr wrap="square" rtlCol="0">
            <a:spAutoFit/>
          </a:bodyPr>
          <a:lstStyle/>
          <a:p>
            <a:pPr>
              <a:lnSpc>
                <a:spcPct val="120000"/>
              </a:lnSpc>
            </a:pPr>
            <a:r>
              <a:rPr kumimoji="1" lang="ja-JP" altLang="en-US" dirty="0">
                <a:latin typeface="Meiryo" panose="020B0604030504040204" pitchFamily="34" charset="-128"/>
                <a:ea typeface="Meiryo" panose="020B0604030504040204" pitchFamily="34" charset="-128"/>
              </a:rPr>
              <a:t>茶畑のすぐ近くに点在するススキやササの茶草場</a:t>
            </a:r>
          </a:p>
        </p:txBody>
      </p:sp>
      <p:sp>
        <p:nvSpPr>
          <p:cNvPr id="6" name="テキスト ボックス 5">
            <a:extLst>
              <a:ext uri="{FF2B5EF4-FFF2-40B4-BE49-F238E27FC236}">
                <a16:creationId xmlns:a16="http://schemas.microsoft.com/office/drawing/2014/main" id="{37C919C3-A835-792C-F502-1BA6D86D4117}"/>
              </a:ext>
            </a:extLst>
          </p:cNvPr>
          <p:cNvSpPr txBox="1"/>
          <p:nvPr/>
        </p:nvSpPr>
        <p:spPr>
          <a:xfrm>
            <a:off x="4285624" y="3405074"/>
            <a:ext cx="3547696" cy="791755"/>
          </a:xfrm>
          <a:prstGeom prst="rect">
            <a:avLst/>
          </a:prstGeom>
          <a:noFill/>
        </p:spPr>
        <p:txBody>
          <a:bodyPr wrap="square" rtlCol="0">
            <a:spAutoFit/>
          </a:bodyPr>
          <a:lstStyle/>
          <a:p>
            <a:pPr>
              <a:lnSpc>
                <a:spcPct val="130000"/>
              </a:lnSpc>
            </a:pPr>
            <a:r>
              <a:rPr kumimoji="1" lang="ja-JP" altLang="en-US" dirty="0">
                <a:latin typeface="Meiryo" panose="020B0604030504040204" pitchFamily="34" charset="-128"/>
                <a:ea typeface="Meiryo" panose="020B0604030504040204" pitchFamily="34" charset="-128"/>
              </a:rPr>
              <a:t>１年に１度、秋から冬</a:t>
            </a:r>
            <a:r>
              <a:rPr kumimoji="1" lang="ja-JP" altLang="en-US">
                <a:latin typeface="Meiryo" panose="020B0604030504040204" pitchFamily="34" charset="-128"/>
                <a:ea typeface="Meiryo" panose="020B0604030504040204" pitchFamily="34" charset="-128"/>
              </a:rPr>
              <a:t>にかけて</a:t>
            </a:r>
            <a:endParaRPr kumimoji="1" lang="en-US" altLang="ja-JP" dirty="0">
              <a:latin typeface="Meiryo" panose="020B0604030504040204" pitchFamily="34" charset="-128"/>
              <a:ea typeface="Meiryo" panose="020B0604030504040204" pitchFamily="34" charset="-128"/>
            </a:endParaRPr>
          </a:p>
          <a:p>
            <a:pPr>
              <a:lnSpc>
                <a:spcPct val="130000"/>
              </a:lnSpc>
            </a:pPr>
            <a:r>
              <a:rPr kumimoji="1" lang="ja-JP" altLang="en-US">
                <a:latin typeface="Meiryo" panose="020B0604030504040204" pitchFamily="34" charset="-128"/>
                <a:ea typeface="Meiryo" panose="020B0604030504040204" pitchFamily="34" charset="-128"/>
              </a:rPr>
              <a:t>草</a:t>
            </a:r>
            <a:r>
              <a:rPr kumimoji="1" lang="ja-JP" altLang="en-US" dirty="0">
                <a:latin typeface="Meiryo" panose="020B0604030504040204" pitchFamily="34" charset="-128"/>
                <a:ea typeface="Meiryo" panose="020B0604030504040204" pitchFamily="34" charset="-128"/>
              </a:rPr>
              <a:t>を刈り、乾燥させる</a:t>
            </a:r>
          </a:p>
        </p:txBody>
      </p:sp>
      <p:sp>
        <p:nvSpPr>
          <p:cNvPr id="7" name="テキスト ボックス 6">
            <a:extLst>
              <a:ext uri="{FF2B5EF4-FFF2-40B4-BE49-F238E27FC236}">
                <a16:creationId xmlns:a16="http://schemas.microsoft.com/office/drawing/2014/main" id="{63B54B18-F9E0-66E4-302F-F820627A9511}"/>
              </a:ext>
            </a:extLst>
          </p:cNvPr>
          <p:cNvSpPr txBox="1"/>
          <p:nvPr/>
        </p:nvSpPr>
        <p:spPr>
          <a:xfrm>
            <a:off x="8177578" y="3485996"/>
            <a:ext cx="3268188"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乾燥させた草</a:t>
            </a:r>
            <a:r>
              <a:rPr kumimoji="1" lang="ja-JP" altLang="en-US" dirty="0">
                <a:latin typeface="Meiryo" panose="020B0604030504040204" pitchFamily="34" charset="-128"/>
                <a:ea typeface="Meiryo" panose="020B0604030504040204" pitchFamily="34" charset="-128"/>
              </a:rPr>
              <a:t>を畑に敷く</a:t>
            </a:r>
            <a:endParaRPr kumimoji="1" lang="en-US" altLang="ja-JP" dirty="0">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C86C18D6-86A6-3A5F-AFA8-3034A20A96EB}"/>
              </a:ext>
            </a:extLst>
          </p:cNvPr>
          <p:cNvSpPr/>
          <p:nvPr/>
        </p:nvSpPr>
        <p:spPr>
          <a:xfrm>
            <a:off x="120869" y="2761036"/>
            <a:ext cx="3601233" cy="6942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2400" b="1"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～茶草場農法の流れ～</a:t>
            </a:r>
            <a:endParaRPr kumimoji="1" lang="ja-JP" altLang="en-US" sz="2400" b="1" dirty="0">
              <a:solidFill>
                <a:schemeClr val="tx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E17DE6D4-49E6-5B4B-0596-C8A0FD934011}"/>
              </a:ext>
            </a:extLst>
          </p:cNvPr>
          <p:cNvSpPr txBox="1"/>
          <p:nvPr/>
        </p:nvSpPr>
        <p:spPr>
          <a:xfrm>
            <a:off x="714412" y="991822"/>
            <a:ext cx="904182" cy="261610"/>
          </a:xfrm>
          <a:prstGeom prst="rect">
            <a:avLst/>
          </a:prstGeom>
          <a:noFill/>
        </p:spPr>
        <p:txBody>
          <a:bodyPr wrap="square" rtlCol="0" anchor="b">
            <a:spAutoFit/>
          </a:bodyPr>
          <a:lstStyle/>
          <a:p>
            <a:r>
              <a:rPr kumimoji="1" lang="ja-JP" altLang="en-US" sz="1100">
                <a:latin typeface="Meiryo" panose="020B0604030504040204" pitchFamily="34" charset="-128"/>
                <a:ea typeface="Meiryo" panose="020B0604030504040204" pitchFamily="34" charset="-128"/>
              </a:rPr>
              <a:t>ちゃぐさ</a:t>
            </a:r>
            <a:r>
              <a:rPr lang="ja-JP" altLang="en-US" sz="1100">
                <a:latin typeface="Meiryo" panose="020B0604030504040204" pitchFamily="34" charset="-128"/>
                <a:ea typeface="Meiryo" panose="020B0604030504040204" pitchFamily="34" charset="-128"/>
              </a:rPr>
              <a:t>ば</a:t>
            </a:r>
            <a:endParaRPr kumimoji="1" lang="ja-JP" altLang="en-US" sz="110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1C53584B-1DC9-FCEF-3020-C43097B7C777}"/>
              </a:ext>
            </a:extLst>
          </p:cNvPr>
          <p:cNvSpPr txBox="1"/>
          <p:nvPr/>
        </p:nvSpPr>
        <p:spPr>
          <a:xfrm>
            <a:off x="3036124" y="1951433"/>
            <a:ext cx="284071" cy="261610"/>
          </a:xfrm>
          <a:prstGeom prst="rect">
            <a:avLst/>
          </a:prstGeom>
          <a:noFill/>
        </p:spPr>
        <p:txBody>
          <a:bodyPr wrap="square" rtlCol="0" anchor="b">
            <a:spAutoFit/>
          </a:bodyPr>
          <a:lstStyle/>
          <a:p>
            <a:r>
              <a:rPr lang="ja-JP" altLang="en-US" sz="1100">
                <a:latin typeface="Meiryo" panose="020B0604030504040204" pitchFamily="34" charset="-128"/>
                <a:ea typeface="Meiryo" panose="020B0604030504040204" pitchFamily="34" charset="-128"/>
              </a:rPr>
              <a:t>か</a:t>
            </a:r>
            <a:endParaRPr kumimoji="1" lang="ja-JP" altLang="en-US" sz="110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D48718AE-F232-2EB1-03A9-F3EA91F7CDB4}"/>
              </a:ext>
            </a:extLst>
          </p:cNvPr>
          <p:cNvSpPr txBox="1"/>
          <p:nvPr/>
        </p:nvSpPr>
        <p:spPr>
          <a:xfrm>
            <a:off x="8017422" y="3889052"/>
            <a:ext cx="3967126" cy="307777"/>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a:t>
            </a:r>
            <a:r>
              <a:rPr kumimoji="1" lang="en-US" altLang="ja-JP" sz="1400" dirty="0">
                <a:latin typeface="Meiryo" panose="020B0604030504040204" pitchFamily="34" charset="-128"/>
                <a:ea typeface="Meiryo" panose="020B0604030504040204" pitchFamily="34" charset="-128"/>
              </a:rPr>
              <a:t>10</a:t>
            </a:r>
            <a:r>
              <a:rPr kumimoji="1" lang="en" altLang="ja-JP" sz="1400" dirty="0">
                <a:latin typeface="Meiryo" panose="020B0604030504040204" pitchFamily="34" charset="-128"/>
                <a:ea typeface="Meiryo" panose="020B0604030504040204" pitchFamily="34" charset="-128"/>
              </a:rPr>
              <a:t>ha</a:t>
            </a:r>
            <a:r>
              <a:rPr kumimoji="1" lang="ja-JP" altLang="en-US" sz="1400" dirty="0">
                <a:latin typeface="Meiryo" panose="020B0604030504040204" pitchFamily="34" charset="-128"/>
                <a:ea typeface="Meiryo" panose="020B0604030504040204" pitchFamily="34" charset="-128"/>
              </a:rPr>
              <a:t>当たり約</a:t>
            </a:r>
            <a:r>
              <a:rPr kumimoji="1" lang="en-US" altLang="ja-JP" sz="1400" dirty="0">
                <a:latin typeface="Meiryo" panose="020B0604030504040204" pitchFamily="34" charset="-128"/>
                <a:ea typeface="Meiryo" panose="020B0604030504040204" pitchFamily="34" charset="-128"/>
              </a:rPr>
              <a:t>680㎏</a:t>
            </a:r>
            <a:r>
              <a:rPr kumimoji="1" lang="ja-JP" altLang="en-US" sz="1400">
                <a:latin typeface="Meiryo" panose="020B0604030504040204" pitchFamily="34" charset="-128"/>
                <a:ea typeface="Meiryo" panose="020B0604030504040204" pitchFamily="34" charset="-128"/>
              </a:rPr>
              <a:t>の草</a:t>
            </a:r>
            <a:r>
              <a:rPr kumimoji="1" lang="ja-JP" altLang="en-US" sz="1400" dirty="0">
                <a:latin typeface="Meiryo" panose="020B0604030504040204" pitchFamily="34" charset="-128"/>
                <a:ea typeface="Meiryo" panose="020B0604030504040204" pitchFamily="34" charset="-128"/>
              </a:rPr>
              <a:t>を敷き詰める）</a:t>
            </a:r>
          </a:p>
        </p:txBody>
      </p:sp>
      <p:sp>
        <p:nvSpPr>
          <p:cNvPr id="21" name="テキスト ボックス 20">
            <a:extLst>
              <a:ext uri="{FF2B5EF4-FFF2-40B4-BE49-F238E27FC236}">
                <a16:creationId xmlns:a16="http://schemas.microsoft.com/office/drawing/2014/main" id="{14832169-F4FA-45BA-BCAA-614ACBEA71C2}"/>
              </a:ext>
            </a:extLst>
          </p:cNvPr>
          <p:cNvSpPr txBox="1"/>
          <p:nvPr/>
        </p:nvSpPr>
        <p:spPr>
          <a:xfrm>
            <a:off x="1247433" y="1484301"/>
            <a:ext cx="391985" cy="261610"/>
          </a:xfrm>
          <a:prstGeom prst="rect">
            <a:avLst/>
          </a:prstGeom>
          <a:noFill/>
        </p:spPr>
        <p:txBody>
          <a:bodyPr wrap="square" rtlCol="0" anchor="b">
            <a:spAutoFit/>
          </a:bodyPr>
          <a:lstStyle/>
          <a:p>
            <a:r>
              <a:rPr kumimoji="1" lang="ja-JP" altLang="en-US" sz="1100" dirty="0">
                <a:latin typeface="Meiryo" panose="020B0604030504040204" pitchFamily="34" charset="-128"/>
                <a:ea typeface="Meiryo" panose="020B0604030504040204" pitchFamily="34" charset="-128"/>
              </a:rPr>
              <a:t>し</a:t>
            </a:r>
          </a:p>
        </p:txBody>
      </p:sp>
      <p:sp>
        <p:nvSpPr>
          <p:cNvPr id="23" name="テキスト ボックス 22">
            <a:extLst>
              <a:ext uri="{FF2B5EF4-FFF2-40B4-BE49-F238E27FC236}">
                <a16:creationId xmlns:a16="http://schemas.microsoft.com/office/drawing/2014/main" id="{51FA6221-0C76-456D-B818-22368ECA339C}"/>
              </a:ext>
            </a:extLst>
          </p:cNvPr>
          <p:cNvSpPr txBox="1"/>
          <p:nvPr/>
        </p:nvSpPr>
        <p:spPr>
          <a:xfrm>
            <a:off x="10764936" y="3763474"/>
            <a:ext cx="391985" cy="230832"/>
          </a:xfrm>
          <a:prstGeom prst="rect">
            <a:avLst/>
          </a:prstGeom>
          <a:noFill/>
        </p:spPr>
        <p:txBody>
          <a:bodyPr wrap="square" rtlCol="0" anchor="b">
            <a:spAutoFit/>
          </a:bodyPr>
          <a:lstStyle/>
          <a:p>
            <a:r>
              <a:rPr lang="ja-JP" altLang="en-US" sz="900" dirty="0">
                <a:latin typeface="Meiryo" panose="020B0604030504040204" pitchFamily="34" charset="-128"/>
                <a:ea typeface="Meiryo" panose="020B0604030504040204" pitchFamily="34" charset="-128"/>
              </a:rPr>
              <a:t>つ</a:t>
            </a:r>
            <a:endParaRPr kumimoji="1" lang="ja-JP" altLang="en-US" sz="900" dirty="0">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2EE4DA47-F7AA-18F9-54A9-ED31D9DE09BA}"/>
              </a:ext>
            </a:extLst>
          </p:cNvPr>
          <p:cNvSpPr txBox="1"/>
          <p:nvPr/>
        </p:nvSpPr>
        <p:spPr>
          <a:xfrm>
            <a:off x="1302853" y="61428"/>
            <a:ext cx="697627"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かけがわ</a:t>
            </a:r>
          </a:p>
        </p:txBody>
      </p:sp>
      <p:sp>
        <p:nvSpPr>
          <p:cNvPr id="3" name="テキスト ボックス 2">
            <a:extLst>
              <a:ext uri="{FF2B5EF4-FFF2-40B4-BE49-F238E27FC236}">
                <a16:creationId xmlns:a16="http://schemas.microsoft.com/office/drawing/2014/main" id="{D95FEBF9-EAD7-30EB-16CE-437DEA0F4C8A}"/>
              </a:ext>
            </a:extLst>
          </p:cNvPr>
          <p:cNvSpPr txBox="1"/>
          <p:nvPr/>
        </p:nvSpPr>
        <p:spPr>
          <a:xfrm>
            <a:off x="3293947" y="92957"/>
            <a:ext cx="567165" cy="246221"/>
          </a:xfrm>
          <a:prstGeom prst="rect">
            <a:avLst/>
          </a:prstGeom>
          <a:noFill/>
        </p:spPr>
        <p:txBody>
          <a:bodyPr wrap="square" rtlCol="0" anchor="b">
            <a:spAutoFit/>
          </a:bodyPr>
          <a:lstStyle/>
          <a:p>
            <a:r>
              <a:rPr lang="ja-JP" altLang="en-US" sz="1000">
                <a:latin typeface="Meiryo" panose="020B0604030504040204" pitchFamily="34" charset="-128"/>
                <a:ea typeface="Meiryo" panose="020B0604030504040204" pitchFamily="34" charset="-128"/>
              </a:rPr>
              <a:t>はぐく</a:t>
            </a:r>
            <a:endParaRPr kumimoji="1" lang="ja-JP" altLang="en-US" sz="100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E948896B-656B-620C-8C96-F4E2C51E81AB}"/>
              </a:ext>
            </a:extLst>
          </p:cNvPr>
          <p:cNvSpPr txBox="1"/>
          <p:nvPr/>
        </p:nvSpPr>
        <p:spPr>
          <a:xfrm>
            <a:off x="1434848" y="991822"/>
            <a:ext cx="904182" cy="261610"/>
          </a:xfrm>
          <a:prstGeom prst="rect">
            <a:avLst/>
          </a:prstGeom>
          <a:noFill/>
        </p:spPr>
        <p:txBody>
          <a:bodyPr wrap="square" rtlCol="0" anchor="b">
            <a:spAutoFit/>
          </a:bodyPr>
          <a:lstStyle/>
          <a:p>
            <a:r>
              <a:rPr kumimoji="1" lang="ja-JP" altLang="en-US" sz="1100">
                <a:latin typeface="Meiryo" panose="020B0604030504040204" pitchFamily="34" charset="-128"/>
                <a:ea typeface="Meiryo" panose="020B0604030504040204" pitchFamily="34" charset="-128"/>
              </a:rPr>
              <a:t>のうほう</a:t>
            </a:r>
          </a:p>
        </p:txBody>
      </p:sp>
      <p:sp>
        <p:nvSpPr>
          <p:cNvPr id="14" name="テキスト ボックス 13">
            <a:extLst>
              <a:ext uri="{FF2B5EF4-FFF2-40B4-BE49-F238E27FC236}">
                <a16:creationId xmlns:a16="http://schemas.microsoft.com/office/drawing/2014/main" id="{2936BAAF-AA6E-26CC-7744-91CE9E1FB7C0}"/>
              </a:ext>
            </a:extLst>
          </p:cNvPr>
          <p:cNvSpPr txBox="1"/>
          <p:nvPr/>
        </p:nvSpPr>
        <p:spPr>
          <a:xfrm>
            <a:off x="6200812" y="999969"/>
            <a:ext cx="574060" cy="261610"/>
          </a:xfrm>
          <a:prstGeom prst="rect">
            <a:avLst/>
          </a:prstGeom>
          <a:noFill/>
        </p:spPr>
        <p:txBody>
          <a:bodyPr wrap="square" rtlCol="0" anchor="b">
            <a:spAutoFit/>
          </a:bodyPr>
          <a:lstStyle/>
          <a:p>
            <a:pPr algn="ctr"/>
            <a:r>
              <a:rPr kumimoji="1" lang="ja-JP" altLang="en-US" sz="1100">
                <a:latin typeface="Meiryo" panose="020B0604030504040204" pitchFamily="34" charset="-128"/>
                <a:ea typeface="Meiryo" panose="020B0604030504040204" pitchFamily="34" charset="-128"/>
              </a:rPr>
              <a:t>まわ</a:t>
            </a:r>
          </a:p>
        </p:txBody>
      </p:sp>
      <p:sp>
        <p:nvSpPr>
          <p:cNvPr id="16" name="テキスト ボックス 15">
            <a:extLst>
              <a:ext uri="{FF2B5EF4-FFF2-40B4-BE49-F238E27FC236}">
                <a16:creationId xmlns:a16="http://schemas.microsoft.com/office/drawing/2014/main" id="{3DB5480A-F71A-7AAB-77C4-1A7C2DB39878}"/>
              </a:ext>
            </a:extLst>
          </p:cNvPr>
          <p:cNvSpPr txBox="1"/>
          <p:nvPr/>
        </p:nvSpPr>
        <p:spPr>
          <a:xfrm>
            <a:off x="9234958" y="999969"/>
            <a:ext cx="574060" cy="261610"/>
          </a:xfrm>
          <a:prstGeom prst="rect">
            <a:avLst/>
          </a:prstGeom>
          <a:noFill/>
        </p:spPr>
        <p:txBody>
          <a:bodyPr wrap="square" rtlCol="0" anchor="b">
            <a:spAutoFit/>
          </a:bodyPr>
          <a:lstStyle/>
          <a:p>
            <a:pPr algn="ctr"/>
            <a:r>
              <a:rPr kumimoji="1" lang="ja-JP" altLang="en-US" sz="1100">
                <a:latin typeface="Meiryo" panose="020B0604030504040204" pitchFamily="34" charset="-128"/>
                <a:ea typeface="Meiryo" panose="020B0604030504040204" pitchFamily="34" charset="-128"/>
              </a:rPr>
              <a:t>かり</a:t>
            </a:r>
          </a:p>
        </p:txBody>
      </p:sp>
      <p:sp>
        <p:nvSpPr>
          <p:cNvPr id="19" name="テキスト ボックス 18">
            <a:extLst>
              <a:ext uri="{FF2B5EF4-FFF2-40B4-BE49-F238E27FC236}">
                <a16:creationId xmlns:a16="http://schemas.microsoft.com/office/drawing/2014/main" id="{94482C35-2653-D039-5972-604B17339FE8}"/>
              </a:ext>
            </a:extLst>
          </p:cNvPr>
          <p:cNvSpPr txBox="1"/>
          <p:nvPr/>
        </p:nvSpPr>
        <p:spPr>
          <a:xfrm>
            <a:off x="10246338" y="999969"/>
            <a:ext cx="904181" cy="261610"/>
          </a:xfrm>
          <a:prstGeom prst="rect">
            <a:avLst/>
          </a:prstGeom>
          <a:noFill/>
        </p:spPr>
        <p:txBody>
          <a:bodyPr wrap="square" rtlCol="0" anchor="b">
            <a:spAutoFit/>
          </a:bodyPr>
          <a:lstStyle/>
          <a:p>
            <a:pPr algn="ctr"/>
            <a:r>
              <a:rPr kumimoji="1" lang="ja-JP" altLang="en-US" sz="1100">
                <a:latin typeface="Meiryo" panose="020B0604030504040204" pitchFamily="34" charset="-128"/>
                <a:ea typeface="Meiryo" panose="020B0604030504040204" pitchFamily="34" charset="-128"/>
              </a:rPr>
              <a:t>かんそう</a:t>
            </a:r>
          </a:p>
        </p:txBody>
      </p:sp>
      <p:sp>
        <p:nvSpPr>
          <p:cNvPr id="20" name="テキスト ボックス 19">
            <a:extLst>
              <a:ext uri="{FF2B5EF4-FFF2-40B4-BE49-F238E27FC236}">
                <a16:creationId xmlns:a16="http://schemas.microsoft.com/office/drawing/2014/main" id="{72C18D71-E86F-102C-5A17-90D458819650}"/>
              </a:ext>
            </a:extLst>
          </p:cNvPr>
          <p:cNvSpPr txBox="1"/>
          <p:nvPr/>
        </p:nvSpPr>
        <p:spPr>
          <a:xfrm>
            <a:off x="6464047" y="1484301"/>
            <a:ext cx="795733" cy="261610"/>
          </a:xfrm>
          <a:prstGeom prst="rect">
            <a:avLst/>
          </a:prstGeom>
          <a:noFill/>
        </p:spPr>
        <p:txBody>
          <a:bodyPr wrap="square" rtlCol="0" anchor="b">
            <a:spAutoFit/>
          </a:bodyPr>
          <a:lstStyle/>
          <a:p>
            <a:pPr algn="ctr"/>
            <a:r>
              <a:rPr kumimoji="1" lang="ja-JP" altLang="en-US" sz="1100">
                <a:latin typeface="Meiryo" panose="020B0604030504040204" pitchFamily="34" charset="-128"/>
                <a:ea typeface="Meiryo" panose="020B0604030504040204" pitchFamily="34" charset="-128"/>
              </a:rPr>
              <a:t>ちいき</a:t>
            </a:r>
          </a:p>
        </p:txBody>
      </p:sp>
      <p:sp>
        <p:nvSpPr>
          <p:cNvPr id="22" name="テキスト ボックス 21">
            <a:extLst>
              <a:ext uri="{FF2B5EF4-FFF2-40B4-BE49-F238E27FC236}">
                <a16:creationId xmlns:a16="http://schemas.microsoft.com/office/drawing/2014/main" id="{D5A11EE6-E69E-0188-2D7E-D8EB26B83412}"/>
              </a:ext>
            </a:extLst>
          </p:cNvPr>
          <p:cNvSpPr txBox="1"/>
          <p:nvPr/>
        </p:nvSpPr>
        <p:spPr>
          <a:xfrm>
            <a:off x="4926194" y="1942078"/>
            <a:ext cx="574060" cy="261610"/>
          </a:xfrm>
          <a:prstGeom prst="rect">
            <a:avLst/>
          </a:prstGeom>
          <a:noFill/>
        </p:spPr>
        <p:txBody>
          <a:bodyPr wrap="square" rtlCol="0" anchor="b">
            <a:spAutoFit/>
          </a:bodyPr>
          <a:lstStyle/>
          <a:p>
            <a:pPr algn="ctr"/>
            <a:r>
              <a:rPr kumimoji="1" lang="ja-JP" altLang="en-US" sz="1100">
                <a:latin typeface="Meiryo" panose="020B0604030504040204" pitchFamily="34" charset="-128"/>
                <a:ea typeface="Meiryo" panose="020B0604030504040204" pitchFamily="34" charset="-128"/>
              </a:rPr>
              <a:t>のこ</a:t>
            </a:r>
          </a:p>
        </p:txBody>
      </p:sp>
      <p:sp>
        <p:nvSpPr>
          <p:cNvPr id="24" name="テキスト ボックス 23">
            <a:extLst>
              <a:ext uri="{FF2B5EF4-FFF2-40B4-BE49-F238E27FC236}">
                <a16:creationId xmlns:a16="http://schemas.microsoft.com/office/drawing/2014/main" id="{1529910B-0BCE-0D09-B4C1-54A2A3FA2FA7}"/>
              </a:ext>
            </a:extLst>
          </p:cNvPr>
          <p:cNvSpPr txBox="1"/>
          <p:nvPr/>
        </p:nvSpPr>
        <p:spPr>
          <a:xfrm>
            <a:off x="2077865" y="3376979"/>
            <a:ext cx="742000" cy="230832"/>
          </a:xfrm>
          <a:prstGeom prst="rect">
            <a:avLst/>
          </a:prstGeom>
          <a:noFill/>
        </p:spPr>
        <p:txBody>
          <a:bodyPr wrap="square" rtlCol="0" anchor="b">
            <a:spAutoFit/>
          </a:bodyPr>
          <a:lstStyle/>
          <a:p>
            <a:pPr algn="ctr"/>
            <a:r>
              <a:rPr kumimoji="1" lang="ja-JP" altLang="en-US" sz="900">
                <a:latin typeface="Meiryo" panose="020B0604030504040204" pitchFamily="34" charset="-128"/>
                <a:ea typeface="Meiryo" panose="020B0604030504040204" pitchFamily="34" charset="-128"/>
              </a:rPr>
              <a:t>てんざい</a:t>
            </a:r>
          </a:p>
        </p:txBody>
      </p:sp>
      <p:sp>
        <p:nvSpPr>
          <p:cNvPr id="25" name="テキスト ボックス 24">
            <a:extLst>
              <a:ext uri="{FF2B5EF4-FFF2-40B4-BE49-F238E27FC236}">
                <a16:creationId xmlns:a16="http://schemas.microsoft.com/office/drawing/2014/main" id="{099C9589-7E27-4966-B2D7-F5DC6B44966A}"/>
              </a:ext>
            </a:extLst>
          </p:cNvPr>
          <p:cNvSpPr txBox="1"/>
          <p:nvPr/>
        </p:nvSpPr>
        <p:spPr>
          <a:xfrm>
            <a:off x="2525894" y="1484301"/>
            <a:ext cx="574060" cy="261610"/>
          </a:xfrm>
          <a:prstGeom prst="rect">
            <a:avLst/>
          </a:prstGeom>
          <a:noFill/>
        </p:spPr>
        <p:txBody>
          <a:bodyPr wrap="square" rtlCol="0" anchor="b">
            <a:spAutoFit/>
          </a:bodyPr>
          <a:lstStyle/>
          <a:p>
            <a:pPr algn="ctr"/>
            <a:r>
              <a:rPr kumimoji="1" lang="ja-JP" altLang="en-US" sz="1100" spc="300">
                <a:latin typeface="Meiryo" panose="020B0604030504040204" pitchFamily="34" charset="-128"/>
                <a:ea typeface="Meiryo" panose="020B0604030504040204" pitchFamily="34" charset="-128"/>
              </a:rPr>
              <a:t>おい</a:t>
            </a:r>
          </a:p>
        </p:txBody>
      </p:sp>
    </p:spTree>
    <p:extLst>
      <p:ext uri="{BB962C8B-B14F-4D97-AF65-F5344CB8AC3E}">
        <p14:creationId xmlns:p14="http://schemas.microsoft.com/office/powerpoint/2010/main" val="28410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AD9DE-E21B-E6F9-4AB3-F3BC8E511CBC}"/>
              </a:ext>
            </a:extLst>
          </p:cNvPr>
          <p:cNvSpPr>
            <a:spLocks noGrp="1"/>
          </p:cNvSpPr>
          <p:nvPr>
            <p:ph type="title"/>
          </p:nvPr>
        </p:nvSpPr>
        <p:spPr/>
        <p:txBody>
          <a:bodyPr/>
          <a:lstStyle/>
          <a:p>
            <a:r>
              <a:rPr lang="ja-JP" altLang="en-US"/>
              <a:t>例２：掛川の</a:t>
            </a:r>
            <a:r>
              <a:rPr kumimoji="1" lang="ja-JP" altLang="en-US"/>
              <a:t>茶畑が育む生物多様性</a:t>
            </a:r>
            <a:endParaRPr lang="ja-JP" altLang="en-US" dirty="0"/>
          </a:p>
        </p:txBody>
      </p:sp>
      <p:sp>
        <p:nvSpPr>
          <p:cNvPr id="4" name="スライド番号プレースホルダー 3">
            <a:extLst>
              <a:ext uri="{FF2B5EF4-FFF2-40B4-BE49-F238E27FC236}">
                <a16:creationId xmlns:a16="http://schemas.microsoft.com/office/drawing/2014/main" id="{93F0001B-4996-D879-CF90-DD1A6A1F26DC}"/>
              </a:ext>
            </a:extLst>
          </p:cNvPr>
          <p:cNvSpPr>
            <a:spLocks noGrp="1"/>
          </p:cNvSpPr>
          <p:nvPr>
            <p:ph type="sldNum" sz="quarter" idx="12"/>
          </p:nvPr>
        </p:nvSpPr>
        <p:spPr/>
        <p:txBody>
          <a:bodyPr/>
          <a:lstStyle/>
          <a:p>
            <a:fld id="{9072E400-20F7-6041-92A7-26D857824E29}" type="slidenum">
              <a:rPr kumimoji="1" lang="ja-JP" altLang="en-US" smtClean="0"/>
              <a:t>9</a:t>
            </a:fld>
            <a:endParaRPr kumimoji="1" lang="ja-JP" altLang="en-US"/>
          </a:p>
        </p:txBody>
      </p:sp>
      <p:sp>
        <p:nvSpPr>
          <p:cNvPr id="5" name="テキスト ボックス 4">
            <a:extLst>
              <a:ext uri="{FF2B5EF4-FFF2-40B4-BE49-F238E27FC236}">
                <a16:creationId xmlns:a16="http://schemas.microsoft.com/office/drawing/2014/main" id="{1CBE3A13-F728-9883-DEDE-5A5D41C91DD6}"/>
              </a:ext>
            </a:extLst>
          </p:cNvPr>
          <p:cNvSpPr txBox="1"/>
          <p:nvPr/>
        </p:nvSpPr>
        <p:spPr>
          <a:xfrm>
            <a:off x="407705" y="1013821"/>
            <a:ext cx="11663425" cy="869469"/>
          </a:xfrm>
          <a:prstGeom prst="rect">
            <a:avLst/>
          </a:prstGeom>
          <a:noFill/>
        </p:spPr>
        <p:txBody>
          <a:bodyPr wrap="square" rtlCol="0">
            <a:spAutoFit/>
          </a:bodyPr>
          <a:lstStyle/>
          <a:p>
            <a:pPr>
              <a:lnSpc>
                <a:spcPct val="130000"/>
              </a:lnSpc>
            </a:pPr>
            <a:r>
              <a:rPr kumimoji="1" lang="ja-JP" altLang="en-US" sz="2000" dirty="0">
                <a:latin typeface="Meiryo" panose="020B0604030504040204" pitchFamily="34" charset="-128"/>
                <a:ea typeface="Meiryo" panose="020B0604030504040204" pitchFamily="34" charset="-128"/>
              </a:rPr>
              <a:t>草地は放っておくと次第に森林に変わってしまいます。</a:t>
            </a:r>
            <a:r>
              <a:rPr kumimoji="1" lang="ja-JP" altLang="en-US" sz="2000">
                <a:latin typeface="Meiryo" panose="020B0604030504040204" pitchFamily="34" charset="-128"/>
                <a:ea typeface="Meiryo" panose="020B0604030504040204" pitchFamily="34" charset="-128"/>
              </a:rPr>
              <a:t>しかし、草</a:t>
            </a:r>
            <a:r>
              <a:rPr kumimoji="1" lang="ja-JP" altLang="en-US" sz="2000" dirty="0">
                <a:latin typeface="Meiryo" panose="020B0604030504040204" pitchFamily="34" charset="-128"/>
                <a:ea typeface="Meiryo" panose="020B0604030504040204" pitchFamily="34" charset="-128"/>
              </a:rPr>
              <a:t>を刈り取り適度に人の手が入る</a:t>
            </a:r>
            <a:r>
              <a:rPr kumimoji="1" lang="ja-JP" altLang="en-US" sz="2000">
                <a:latin typeface="Meiryo" panose="020B0604030504040204" pitchFamily="34" charset="-128"/>
                <a:ea typeface="Meiryo" panose="020B0604030504040204" pitchFamily="34" charset="-128"/>
              </a:rPr>
              <a:t>ことで草地</a:t>
            </a:r>
            <a:r>
              <a:rPr kumimoji="1" lang="ja-JP" altLang="en-US" sz="2000" dirty="0">
                <a:latin typeface="Meiryo" panose="020B0604030504040204" pitchFamily="34" charset="-128"/>
                <a:ea typeface="Meiryo" panose="020B0604030504040204" pitchFamily="34" charset="-128"/>
              </a:rPr>
              <a:t>の状態が維持されるため、草地でしか生きられない希少な動植物が数多く生息</a:t>
            </a:r>
            <a:r>
              <a:rPr kumimoji="1" lang="ja-JP" altLang="en-US" sz="2000">
                <a:latin typeface="Meiryo" panose="020B0604030504040204" pitchFamily="34" charset="-128"/>
                <a:ea typeface="Meiryo" panose="020B0604030504040204" pitchFamily="34" charset="-128"/>
              </a:rPr>
              <a:t>できます。</a:t>
            </a:r>
            <a:endParaRPr kumimoji="1" lang="en-US" altLang="ja-JP" sz="2000" dirty="0">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982A4150-E2F9-D630-7E90-96708AA0C6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375" y="2294044"/>
            <a:ext cx="4914900" cy="2764631"/>
          </a:xfrm>
          <a:prstGeom prst="rect">
            <a:avLst/>
          </a:prstGeom>
        </p:spPr>
      </p:pic>
      <p:pic>
        <p:nvPicPr>
          <p:cNvPr id="9" name="図 8" descr="花が咲いている植物&#10;&#10;自動的に生成された説明">
            <a:extLst>
              <a:ext uri="{FF2B5EF4-FFF2-40B4-BE49-F238E27FC236}">
                <a16:creationId xmlns:a16="http://schemas.microsoft.com/office/drawing/2014/main" id="{6E708670-F40B-89CF-9330-B39900E3D8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32" y="2294044"/>
            <a:ext cx="4914900" cy="2764631"/>
          </a:xfrm>
          <a:prstGeom prst="rect">
            <a:avLst/>
          </a:prstGeom>
        </p:spPr>
      </p:pic>
      <p:sp>
        <p:nvSpPr>
          <p:cNvPr id="10" name="テキスト ボックス 9">
            <a:extLst>
              <a:ext uri="{FF2B5EF4-FFF2-40B4-BE49-F238E27FC236}">
                <a16:creationId xmlns:a16="http://schemas.microsoft.com/office/drawing/2014/main" id="{44B91E7B-2AEA-476E-3BB9-55EA32FB3B2F}"/>
              </a:ext>
            </a:extLst>
          </p:cNvPr>
          <p:cNvSpPr txBox="1"/>
          <p:nvPr/>
        </p:nvSpPr>
        <p:spPr>
          <a:xfrm>
            <a:off x="618394" y="1958653"/>
            <a:ext cx="2471372" cy="369332"/>
          </a:xfrm>
          <a:prstGeom prst="rect">
            <a:avLst/>
          </a:prstGeom>
          <a:noFill/>
        </p:spPr>
        <p:txBody>
          <a:bodyPr wrap="square" rtlCol="0">
            <a:spAutoFit/>
          </a:bodyPr>
          <a:lstStyle/>
          <a:p>
            <a:r>
              <a:rPr lang="ja-JP" altLang="ja-JP" sz="1800" b="1">
                <a:effectLst/>
                <a:latin typeface="Meiryo" panose="020B0604030504040204" pitchFamily="34" charset="-128"/>
                <a:ea typeface="Meiryo" panose="020B0604030504040204" pitchFamily="34" charset="-128"/>
                <a:cs typeface="Times New Roman" panose="02020603050405020304" pitchFamily="18" charset="0"/>
              </a:rPr>
              <a:t>カケガワフキバッタ</a:t>
            </a:r>
            <a:r>
              <a:rPr lang="ja-JP" altLang="ja-JP" b="1">
                <a:effectLst/>
                <a:latin typeface="Meiryo" panose="020B0604030504040204" pitchFamily="34" charset="-128"/>
                <a:ea typeface="Meiryo" panose="020B0604030504040204" pitchFamily="34" charset="-128"/>
              </a:rPr>
              <a:t> </a:t>
            </a:r>
            <a:endParaRPr kumimoji="1" lang="ja-JP" altLang="en-US" b="1">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46862D9C-254A-B6E9-85BF-5A648EF59076}"/>
              </a:ext>
            </a:extLst>
          </p:cNvPr>
          <p:cNvSpPr txBox="1"/>
          <p:nvPr/>
        </p:nvSpPr>
        <p:spPr>
          <a:xfrm>
            <a:off x="6433407" y="1958653"/>
            <a:ext cx="2471372" cy="369332"/>
          </a:xfrm>
          <a:prstGeom prst="rect">
            <a:avLst/>
          </a:prstGeom>
          <a:noFill/>
        </p:spPr>
        <p:txBody>
          <a:bodyPr wrap="square" rtlCol="0">
            <a:spAutoFit/>
          </a:bodyPr>
          <a:lstStyle/>
          <a:p>
            <a:r>
              <a:rPr lang="ja-JP" altLang="en-US" sz="1800" b="1">
                <a:effectLst/>
                <a:latin typeface="Meiryo" panose="020B0604030504040204" pitchFamily="34" charset="-128"/>
                <a:ea typeface="Meiryo" panose="020B0604030504040204" pitchFamily="34" charset="-128"/>
                <a:cs typeface="Times New Roman" panose="02020603050405020304" pitchFamily="18" charset="0"/>
              </a:rPr>
              <a:t>フジタイゲキ</a:t>
            </a:r>
            <a:endParaRPr kumimoji="1" lang="ja-JP" altLang="en-US" b="1">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2846CD4E-ECAA-2555-015F-9BDB838540D0}"/>
              </a:ext>
            </a:extLst>
          </p:cNvPr>
          <p:cNvSpPr txBox="1"/>
          <p:nvPr/>
        </p:nvSpPr>
        <p:spPr>
          <a:xfrm>
            <a:off x="618394" y="5189340"/>
            <a:ext cx="5010881" cy="646331"/>
          </a:xfrm>
          <a:prstGeom prst="rect">
            <a:avLst/>
          </a:prstGeom>
          <a:noFill/>
        </p:spPr>
        <p:txBody>
          <a:bodyPr wrap="square" rtlCol="0">
            <a:spAutoFit/>
          </a:bodyPr>
          <a:lstStyle/>
          <a:p>
            <a:r>
              <a:rPr kumimoji="1" lang="ja-JP" altLang="en-US" dirty="0">
                <a:latin typeface="Meiryo" panose="020B0604030504040204" pitchFamily="34" charset="-128"/>
                <a:ea typeface="Meiryo" panose="020B0604030504040204" pitchFamily="34" charset="-128"/>
              </a:rPr>
              <a:t>羽が退化して飛べないバッタで、掛川市</a:t>
            </a:r>
            <a:r>
              <a:rPr kumimoji="1" lang="ja-JP" altLang="en-US">
                <a:latin typeface="Meiryo" panose="020B0604030504040204" pitchFamily="34" charset="-128"/>
                <a:ea typeface="Meiryo" panose="020B0604030504040204" pitchFamily="34" charset="-128"/>
              </a:rPr>
              <a:t>周辺だけに</a:t>
            </a:r>
            <a:r>
              <a:rPr kumimoji="1" lang="ja-JP" altLang="en-US" dirty="0">
                <a:latin typeface="Meiryo" panose="020B0604030504040204" pitchFamily="34" charset="-128"/>
                <a:ea typeface="Meiryo" panose="020B0604030504040204" pitchFamily="34" charset="-128"/>
              </a:rPr>
              <a:t>生息する。</a:t>
            </a:r>
          </a:p>
        </p:txBody>
      </p:sp>
      <p:sp>
        <p:nvSpPr>
          <p:cNvPr id="13" name="テキスト ボックス 12">
            <a:extLst>
              <a:ext uri="{FF2B5EF4-FFF2-40B4-BE49-F238E27FC236}">
                <a16:creationId xmlns:a16="http://schemas.microsoft.com/office/drawing/2014/main" id="{77491867-1B72-B88F-9FCD-63C018BBC9F3}"/>
              </a:ext>
            </a:extLst>
          </p:cNvPr>
          <p:cNvSpPr txBox="1"/>
          <p:nvPr/>
        </p:nvSpPr>
        <p:spPr>
          <a:xfrm>
            <a:off x="6490557" y="5189340"/>
            <a:ext cx="5010881" cy="369332"/>
          </a:xfrm>
          <a:prstGeom prst="rect">
            <a:avLst/>
          </a:prstGeom>
          <a:noFill/>
        </p:spPr>
        <p:txBody>
          <a:bodyPr wrap="square" rtlCol="0">
            <a:spAutoFit/>
          </a:bodyPr>
          <a:lstStyle/>
          <a:p>
            <a:r>
              <a:rPr kumimoji="1" lang="ja-JP" altLang="en-US" dirty="0">
                <a:latin typeface="Meiryo" panose="020B0604030504040204" pitchFamily="34" charset="-128"/>
                <a:ea typeface="Meiryo" panose="020B0604030504040204" pitchFamily="34" charset="-128"/>
              </a:rPr>
              <a:t>静岡県だけ</a:t>
            </a:r>
            <a:r>
              <a:rPr kumimoji="1" lang="ja-JP" altLang="en-US">
                <a:latin typeface="Meiryo" panose="020B0604030504040204" pitchFamily="34" charset="-128"/>
                <a:ea typeface="Meiryo" panose="020B0604030504040204" pitchFamily="34" charset="-128"/>
              </a:rPr>
              <a:t>に見られる絶滅危惧種。</a:t>
            </a:r>
            <a:endParaRPr kumimoji="1" lang="ja-JP" altLang="en-US" dirty="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783BEE40-E7C4-5CB2-B3BD-C4DFF5B6BBA5}"/>
              </a:ext>
            </a:extLst>
          </p:cNvPr>
          <p:cNvSpPr txBox="1"/>
          <p:nvPr/>
        </p:nvSpPr>
        <p:spPr>
          <a:xfrm>
            <a:off x="264286" y="5951957"/>
            <a:ext cx="11663425" cy="461665"/>
          </a:xfrm>
          <a:prstGeom prst="rect">
            <a:avLst/>
          </a:prstGeom>
          <a:noFill/>
        </p:spPr>
        <p:txBody>
          <a:bodyPr wrap="square" rtlCol="0">
            <a:spAutoFit/>
          </a:bodyPr>
          <a:lstStyle/>
          <a:p>
            <a:r>
              <a:rPr kumimoji="1" lang="en-US" altLang="ja-JP" sz="2400" dirty="0">
                <a:highlight>
                  <a:srgbClr val="FFE79A"/>
                </a:highlight>
                <a:latin typeface="Meiryo" panose="020B0604030504040204" pitchFamily="34" charset="-128"/>
                <a:ea typeface="Meiryo" panose="020B0604030504040204" pitchFamily="34" charset="-128"/>
              </a:rPr>
              <a:t>  </a:t>
            </a:r>
            <a:r>
              <a:rPr kumimoji="1" lang="ja-JP" altLang="en-US" sz="2400">
                <a:highlight>
                  <a:srgbClr val="FFE79A"/>
                </a:highlight>
                <a:latin typeface="Meiryo" panose="020B0604030504040204" pitchFamily="34" charset="-128"/>
                <a:ea typeface="Meiryo" panose="020B0604030504040204" pitchFamily="34" charset="-128"/>
              </a:rPr>
              <a:t>美味しい</a:t>
            </a:r>
            <a:r>
              <a:rPr kumimoji="1" lang="ja-JP" altLang="en-US" sz="2400" dirty="0">
                <a:highlight>
                  <a:srgbClr val="FFE79A"/>
                </a:highlight>
                <a:latin typeface="Meiryo" panose="020B0604030504040204" pitchFamily="34" charset="-128"/>
                <a:ea typeface="Meiryo" panose="020B0604030504040204" pitchFamily="34" charset="-128"/>
              </a:rPr>
              <a:t>お茶を作るための農家の取組が、豊かな生きものの命を育んで</a:t>
            </a:r>
            <a:r>
              <a:rPr kumimoji="1" lang="ja-JP" altLang="en-US" sz="2400">
                <a:highlight>
                  <a:srgbClr val="FFE79A"/>
                </a:highlight>
                <a:latin typeface="Meiryo" panose="020B0604030504040204" pitchFamily="34" charset="-128"/>
                <a:ea typeface="Meiryo" panose="020B0604030504040204" pitchFamily="34" charset="-128"/>
              </a:rPr>
              <a:t>います。</a:t>
            </a:r>
            <a:endParaRPr kumimoji="1" lang="en-US" altLang="ja-JP" sz="2400" dirty="0">
              <a:solidFill>
                <a:srgbClr val="FF0000"/>
              </a:solidFill>
              <a:highlight>
                <a:srgbClr val="FFE79A"/>
              </a:highlight>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30CAFA3B-4BFD-1ADC-2C4A-9B222613F9D6}"/>
              </a:ext>
            </a:extLst>
          </p:cNvPr>
          <p:cNvSpPr txBox="1"/>
          <p:nvPr/>
        </p:nvSpPr>
        <p:spPr>
          <a:xfrm>
            <a:off x="8341308" y="956520"/>
            <a:ext cx="284071" cy="246221"/>
          </a:xfrm>
          <a:prstGeom prst="rect">
            <a:avLst/>
          </a:prstGeom>
          <a:noFill/>
        </p:spPr>
        <p:txBody>
          <a:bodyPr wrap="square" rtlCol="0" anchor="b">
            <a:spAutoFit/>
          </a:bodyPr>
          <a:lstStyle/>
          <a:p>
            <a:r>
              <a:rPr lang="ja-JP" altLang="en-US" sz="1000">
                <a:latin typeface="Meiryo" panose="020B0604030504040204" pitchFamily="34" charset="-128"/>
                <a:ea typeface="Meiryo" panose="020B0604030504040204" pitchFamily="34" charset="-128"/>
              </a:rPr>
              <a:t>か</a:t>
            </a:r>
            <a:endParaRPr kumimoji="1" lang="ja-JP" altLang="en-US" sz="100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D1E52294-73AF-724B-854C-80C9D238D1EF}"/>
              </a:ext>
            </a:extLst>
          </p:cNvPr>
          <p:cNvSpPr txBox="1"/>
          <p:nvPr/>
        </p:nvSpPr>
        <p:spPr>
          <a:xfrm>
            <a:off x="2559763" y="1360849"/>
            <a:ext cx="492443" cy="230832"/>
          </a:xfrm>
          <a:prstGeom prst="rect">
            <a:avLst/>
          </a:prstGeom>
          <a:noFill/>
        </p:spPr>
        <p:txBody>
          <a:bodyPr wrap="none" rtlCol="0">
            <a:spAutoFit/>
          </a:bodyPr>
          <a:lstStyle/>
          <a:p>
            <a:r>
              <a:rPr lang="ja-JP" altLang="en-US" sz="900" spc="300">
                <a:latin typeface="Meiryo" panose="020B0604030504040204" pitchFamily="34" charset="-128"/>
                <a:ea typeface="Meiryo" panose="020B0604030504040204" pitchFamily="34" charset="-128"/>
              </a:rPr>
              <a:t>いじ</a:t>
            </a:r>
            <a:endParaRPr kumimoji="1" lang="ja-JP" altLang="en-US" sz="900" spc="300" dirty="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5CCA368F-7135-621A-0599-5890B6BD3030}"/>
              </a:ext>
            </a:extLst>
          </p:cNvPr>
          <p:cNvSpPr txBox="1"/>
          <p:nvPr/>
        </p:nvSpPr>
        <p:spPr>
          <a:xfrm>
            <a:off x="1302853" y="61428"/>
            <a:ext cx="697627"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かけがわ</a:t>
            </a:r>
          </a:p>
        </p:txBody>
      </p:sp>
      <p:sp>
        <p:nvSpPr>
          <p:cNvPr id="18" name="テキスト ボックス 17">
            <a:extLst>
              <a:ext uri="{FF2B5EF4-FFF2-40B4-BE49-F238E27FC236}">
                <a16:creationId xmlns:a16="http://schemas.microsoft.com/office/drawing/2014/main" id="{957DF8FC-B312-2AC0-A690-F07537CF9E6D}"/>
              </a:ext>
            </a:extLst>
          </p:cNvPr>
          <p:cNvSpPr txBox="1"/>
          <p:nvPr/>
        </p:nvSpPr>
        <p:spPr>
          <a:xfrm>
            <a:off x="3304457" y="92957"/>
            <a:ext cx="567165" cy="246221"/>
          </a:xfrm>
          <a:prstGeom prst="rect">
            <a:avLst/>
          </a:prstGeom>
          <a:noFill/>
        </p:spPr>
        <p:txBody>
          <a:bodyPr wrap="square" rtlCol="0" anchor="b">
            <a:spAutoFit/>
          </a:bodyPr>
          <a:lstStyle/>
          <a:p>
            <a:r>
              <a:rPr lang="ja-JP" altLang="en-US" sz="1000">
                <a:latin typeface="Meiryo" panose="020B0604030504040204" pitchFamily="34" charset="-128"/>
                <a:ea typeface="Meiryo" panose="020B0604030504040204" pitchFamily="34" charset="-128"/>
              </a:rPr>
              <a:t>はぐく</a:t>
            </a:r>
            <a:endParaRPr kumimoji="1" lang="ja-JP" altLang="en-US" sz="100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1E809B47-3A25-3EFA-140D-465D3BEED7A4}"/>
              </a:ext>
            </a:extLst>
          </p:cNvPr>
          <p:cNvSpPr txBox="1"/>
          <p:nvPr/>
        </p:nvSpPr>
        <p:spPr>
          <a:xfrm>
            <a:off x="4275237" y="956520"/>
            <a:ext cx="284071" cy="246221"/>
          </a:xfrm>
          <a:prstGeom prst="rect">
            <a:avLst/>
          </a:prstGeom>
          <a:noFill/>
        </p:spPr>
        <p:txBody>
          <a:bodyPr wrap="square" rtlCol="0" anchor="b">
            <a:spAutoFit/>
          </a:bodyPr>
          <a:lstStyle/>
          <a:p>
            <a:r>
              <a:rPr lang="ja-JP" altLang="en-US" sz="1000">
                <a:latin typeface="Meiryo" panose="020B0604030504040204" pitchFamily="34" charset="-128"/>
                <a:ea typeface="Meiryo" panose="020B0604030504040204" pitchFamily="34" charset="-128"/>
              </a:rPr>
              <a:t>か</a:t>
            </a:r>
            <a:endParaRPr kumimoji="1" lang="ja-JP" altLang="en-US" sz="100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39D39FEE-95D4-A0A4-C0D8-156EF14B25E4}"/>
              </a:ext>
            </a:extLst>
          </p:cNvPr>
          <p:cNvSpPr txBox="1"/>
          <p:nvPr/>
        </p:nvSpPr>
        <p:spPr>
          <a:xfrm>
            <a:off x="9369035" y="959068"/>
            <a:ext cx="530915"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てきど</a:t>
            </a:r>
            <a:endParaRPr kumimoji="1" lang="ja-JP" altLang="en-US" sz="900"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968BBFAB-23D0-19C5-97F6-9653B5E46C4B}"/>
              </a:ext>
            </a:extLst>
          </p:cNvPr>
          <p:cNvSpPr txBox="1"/>
          <p:nvPr/>
        </p:nvSpPr>
        <p:spPr>
          <a:xfrm>
            <a:off x="7284641" y="1346996"/>
            <a:ext cx="646331" cy="230832"/>
          </a:xfrm>
          <a:prstGeom prst="rect">
            <a:avLst/>
          </a:prstGeom>
          <a:noFill/>
        </p:spPr>
        <p:txBody>
          <a:bodyPr wrap="none" rtlCol="0">
            <a:spAutoFit/>
          </a:bodyPr>
          <a:lstStyle/>
          <a:p>
            <a:r>
              <a:rPr lang="ja-JP" altLang="en-US" sz="900">
                <a:latin typeface="Meiryo" panose="020B0604030504040204" pitchFamily="34" charset="-128"/>
                <a:ea typeface="Meiryo" panose="020B0604030504040204" pitchFamily="34" charset="-128"/>
              </a:rPr>
              <a:t>きしょう</a:t>
            </a:r>
            <a:endParaRPr kumimoji="1" lang="ja-JP" altLang="en-US" sz="9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FC3A9CDA-5FF1-146B-C8C9-70C5311FE79C}"/>
              </a:ext>
            </a:extLst>
          </p:cNvPr>
          <p:cNvSpPr txBox="1"/>
          <p:nvPr/>
        </p:nvSpPr>
        <p:spPr>
          <a:xfrm>
            <a:off x="1022619" y="5057798"/>
            <a:ext cx="740799" cy="230832"/>
          </a:xfrm>
          <a:prstGeom prst="rect">
            <a:avLst/>
          </a:prstGeom>
          <a:noFill/>
        </p:spPr>
        <p:txBody>
          <a:bodyPr wrap="square" rtlCol="0" anchor="b">
            <a:spAutoFit/>
          </a:bodyPr>
          <a:lstStyle/>
          <a:p>
            <a:pPr algn="ctr"/>
            <a:r>
              <a:rPr lang="ja-JP" altLang="en-US" sz="900">
                <a:latin typeface="Meiryo" panose="020B0604030504040204" pitchFamily="34" charset="-128"/>
                <a:ea typeface="Meiryo" panose="020B0604030504040204" pitchFamily="34" charset="-128"/>
              </a:rPr>
              <a:t>たいか</a:t>
            </a:r>
            <a:endParaRPr kumimoji="1" lang="ja-JP" altLang="en-US" sz="9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6C5D560D-6318-107B-6673-A31428B39726}"/>
              </a:ext>
            </a:extLst>
          </p:cNvPr>
          <p:cNvSpPr txBox="1"/>
          <p:nvPr/>
        </p:nvSpPr>
        <p:spPr>
          <a:xfrm>
            <a:off x="1805639" y="5047288"/>
            <a:ext cx="740799" cy="230832"/>
          </a:xfrm>
          <a:prstGeom prst="rect">
            <a:avLst/>
          </a:prstGeom>
          <a:noFill/>
        </p:spPr>
        <p:txBody>
          <a:bodyPr wrap="square" rtlCol="0" anchor="b">
            <a:spAutoFit/>
          </a:bodyPr>
          <a:lstStyle/>
          <a:p>
            <a:pPr algn="ctr"/>
            <a:r>
              <a:rPr lang="ja-JP" altLang="en-US" sz="900">
                <a:latin typeface="Meiryo" panose="020B0604030504040204" pitchFamily="34" charset="-128"/>
                <a:ea typeface="Meiryo" panose="020B0604030504040204" pitchFamily="34" charset="-128"/>
              </a:rPr>
              <a:t>と</a:t>
            </a:r>
            <a:endParaRPr kumimoji="1" lang="ja-JP" altLang="en-US" sz="900" dirty="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7277FC8-8070-90BE-438D-F00D1CD472D1}"/>
              </a:ext>
            </a:extLst>
          </p:cNvPr>
          <p:cNvSpPr txBox="1"/>
          <p:nvPr/>
        </p:nvSpPr>
        <p:spPr>
          <a:xfrm>
            <a:off x="4616593" y="5047288"/>
            <a:ext cx="924692" cy="230832"/>
          </a:xfrm>
          <a:prstGeom prst="rect">
            <a:avLst/>
          </a:prstGeom>
          <a:noFill/>
        </p:spPr>
        <p:txBody>
          <a:bodyPr wrap="square" rtlCol="0" anchor="b">
            <a:spAutoFit/>
          </a:bodyPr>
          <a:lstStyle/>
          <a:p>
            <a:pPr algn="ctr"/>
            <a:r>
              <a:rPr lang="ja-JP" altLang="en-US" sz="900">
                <a:latin typeface="Meiryo" panose="020B0604030504040204" pitchFamily="34" charset="-128"/>
                <a:ea typeface="Meiryo" panose="020B0604030504040204" pitchFamily="34" charset="-128"/>
              </a:rPr>
              <a:t>しゅうへん</a:t>
            </a:r>
            <a:endParaRPr kumimoji="1" lang="ja-JP" altLang="en-US" sz="900" dirty="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29672636-6238-8002-D4CD-F755C979E8DE}"/>
              </a:ext>
            </a:extLst>
          </p:cNvPr>
          <p:cNvSpPr txBox="1"/>
          <p:nvPr/>
        </p:nvSpPr>
        <p:spPr>
          <a:xfrm>
            <a:off x="8769927" y="5050633"/>
            <a:ext cx="748146" cy="230832"/>
          </a:xfrm>
          <a:prstGeom prst="rect">
            <a:avLst/>
          </a:prstGeom>
          <a:noFill/>
        </p:spPr>
        <p:txBody>
          <a:bodyPr wrap="square" rtlCol="0" anchor="b">
            <a:spAutoFit/>
          </a:bodyPr>
          <a:lstStyle/>
          <a:p>
            <a:pPr algn="ctr"/>
            <a:r>
              <a:rPr lang="ja-JP" altLang="en-US" sz="900">
                <a:latin typeface="Meiryo" panose="020B0604030504040204" pitchFamily="34" charset="-128"/>
                <a:ea typeface="Meiryo" panose="020B0604030504040204" pitchFamily="34" charset="-128"/>
              </a:rPr>
              <a:t>ぜつめつ</a:t>
            </a:r>
            <a:endParaRPr kumimoji="1" lang="ja-JP" altLang="en-US" sz="900" dirty="0">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CF9BC00D-2E99-CF46-FE38-35CB353F8164}"/>
              </a:ext>
            </a:extLst>
          </p:cNvPr>
          <p:cNvSpPr txBox="1"/>
          <p:nvPr/>
        </p:nvSpPr>
        <p:spPr>
          <a:xfrm>
            <a:off x="9329694" y="5051922"/>
            <a:ext cx="748146" cy="230832"/>
          </a:xfrm>
          <a:prstGeom prst="rect">
            <a:avLst/>
          </a:prstGeom>
          <a:noFill/>
        </p:spPr>
        <p:txBody>
          <a:bodyPr wrap="square" rtlCol="0" anchor="b">
            <a:spAutoFit/>
          </a:bodyPr>
          <a:lstStyle/>
          <a:p>
            <a:pPr algn="ctr"/>
            <a:r>
              <a:rPr lang="ja-JP" altLang="en-US" sz="900">
                <a:latin typeface="Meiryo" panose="020B0604030504040204" pitchFamily="34" charset="-128"/>
                <a:ea typeface="Meiryo" panose="020B0604030504040204" pitchFamily="34" charset="-128"/>
              </a:rPr>
              <a:t>き</a:t>
            </a:r>
            <a:r>
              <a:rPr lang="en-US" altLang="ja-JP" sz="900" dirty="0">
                <a:latin typeface="Meiryo" panose="020B0604030504040204" pitchFamily="34" charset="-128"/>
                <a:ea typeface="Meiryo" panose="020B0604030504040204" pitchFamily="34" charset="-128"/>
              </a:rPr>
              <a:t> </a:t>
            </a:r>
            <a:r>
              <a:rPr lang="ja-JP" altLang="en-US" sz="900">
                <a:latin typeface="Meiryo" panose="020B0604030504040204" pitchFamily="34" charset="-128"/>
                <a:ea typeface="Meiryo" panose="020B0604030504040204" pitchFamily="34" charset="-128"/>
              </a:rPr>
              <a:t>ぐ</a:t>
            </a:r>
            <a:r>
              <a:rPr lang="en-US" altLang="ja-JP" sz="900" dirty="0">
                <a:latin typeface="Meiryo" panose="020B0604030504040204" pitchFamily="34" charset="-128"/>
                <a:ea typeface="Meiryo" panose="020B0604030504040204" pitchFamily="34" charset="-128"/>
              </a:rPr>
              <a:t> </a:t>
            </a:r>
            <a:r>
              <a:rPr lang="ja-JP" altLang="en-US" sz="900">
                <a:latin typeface="Meiryo" panose="020B0604030504040204" pitchFamily="34" charset="-128"/>
                <a:ea typeface="Meiryo" panose="020B0604030504040204" pitchFamily="34" charset="-128"/>
              </a:rPr>
              <a:t>しゅ</a:t>
            </a:r>
            <a:endParaRPr kumimoji="1" lang="ja-JP" altLang="en-US" sz="900" dirty="0">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FABAEFFD-0207-E4FA-DB15-9D6A0090D3BD}"/>
              </a:ext>
            </a:extLst>
          </p:cNvPr>
          <p:cNvSpPr txBox="1"/>
          <p:nvPr/>
        </p:nvSpPr>
        <p:spPr>
          <a:xfrm>
            <a:off x="608830" y="5809354"/>
            <a:ext cx="574060" cy="261610"/>
          </a:xfrm>
          <a:prstGeom prst="rect">
            <a:avLst/>
          </a:prstGeom>
          <a:noFill/>
        </p:spPr>
        <p:txBody>
          <a:bodyPr wrap="square" rtlCol="0" anchor="b">
            <a:spAutoFit/>
          </a:bodyPr>
          <a:lstStyle/>
          <a:p>
            <a:pPr algn="ctr"/>
            <a:r>
              <a:rPr kumimoji="1" lang="ja-JP" altLang="en-US" sz="1100" spc="300">
                <a:latin typeface="Meiryo" panose="020B0604030504040204" pitchFamily="34" charset="-128"/>
                <a:ea typeface="Meiryo" panose="020B0604030504040204" pitchFamily="34" charset="-128"/>
              </a:rPr>
              <a:t>おい</a:t>
            </a:r>
          </a:p>
        </p:txBody>
      </p:sp>
      <p:sp>
        <p:nvSpPr>
          <p:cNvPr id="25" name="テキスト ボックス 24">
            <a:extLst>
              <a:ext uri="{FF2B5EF4-FFF2-40B4-BE49-F238E27FC236}">
                <a16:creationId xmlns:a16="http://schemas.microsoft.com/office/drawing/2014/main" id="{C48D92D1-B081-5D1E-DE7D-C66AAE55EC32}"/>
              </a:ext>
            </a:extLst>
          </p:cNvPr>
          <p:cNvSpPr txBox="1"/>
          <p:nvPr/>
        </p:nvSpPr>
        <p:spPr>
          <a:xfrm>
            <a:off x="6222230" y="5809354"/>
            <a:ext cx="574060" cy="261610"/>
          </a:xfrm>
          <a:prstGeom prst="rect">
            <a:avLst/>
          </a:prstGeom>
          <a:noFill/>
        </p:spPr>
        <p:txBody>
          <a:bodyPr wrap="square" rtlCol="0" anchor="b">
            <a:spAutoFit/>
          </a:bodyPr>
          <a:lstStyle/>
          <a:p>
            <a:pPr algn="ctr"/>
            <a:r>
              <a:rPr kumimoji="1" lang="ja-JP" altLang="en-US" sz="1100">
                <a:latin typeface="Meiryo" panose="020B0604030504040204" pitchFamily="34" charset="-128"/>
                <a:ea typeface="Meiryo" panose="020B0604030504040204" pitchFamily="34" charset="-128"/>
              </a:rPr>
              <a:t>ゆた</a:t>
            </a:r>
          </a:p>
        </p:txBody>
      </p:sp>
      <p:sp>
        <p:nvSpPr>
          <p:cNvPr id="26" name="テキスト ボックス 25">
            <a:extLst>
              <a:ext uri="{FF2B5EF4-FFF2-40B4-BE49-F238E27FC236}">
                <a16:creationId xmlns:a16="http://schemas.microsoft.com/office/drawing/2014/main" id="{4560156F-102D-8669-79CF-F263A5E3C38C}"/>
              </a:ext>
            </a:extLst>
          </p:cNvPr>
          <p:cNvSpPr txBox="1"/>
          <p:nvPr/>
        </p:nvSpPr>
        <p:spPr>
          <a:xfrm>
            <a:off x="4514032" y="1355914"/>
            <a:ext cx="646331" cy="246221"/>
          </a:xfrm>
          <a:prstGeom prst="rect">
            <a:avLst/>
          </a:prstGeom>
          <a:noFill/>
        </p:spPr>
        <p:txBody>
          <a:bodyPr wrap="square" rtlCol="0" anchor="b">
            <a:spAutoFit/>
          </a:bodyPr>
          <a:lstStyle/>
          <a:p>
            <a:r>
              <a:rPr lang="ja-JP" altLang="en-US" sz="1000">
                <a:latin typeface="Meiryo" panose="020B0604030504040204" pitchFamily="34" charset="-128"/>
                <a:ea typeface="Meiryo" panose="020B0604030504040204" pitchFamily="34" charset="-128"/>
              </a:rPr>
              <a:t>くさち</a:t>
            </a:r>
            <a:endParaRPr kumimoji="1" lang="ja-JP" altLang="en-US" sz="10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3365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b"/>
      <a:lstStyle>
        <a:defPPr algn="ctr">
          <a:defRPr sz="2400" b="1"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TotalTime>
  <Words>2568</Words>
  <Application>Microsoft Macintosh PowerPoint</Application>
  <PresentationFormat>ワイド画面</PresentationFormat>
  <Paragraphs>470</Paragraphs>
  <Slides>26</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BIZ UDPゴシック</vt:lpstr>
      <vt:lpstr>Meiryo</vt:lpstr>
      <vt:lpstr>Meiryo</vt:lpstr>
      <vt:lpstr>游ゴシック</vt:lpstr>
      <vt:lpstr>游ゴシック Light</vt:lpstr>
      <vt:lpstr>游明朝</vt:lpstr>
      <vt:lpstr>Arial</vt:lpstr>
      <vt:lpstr>Office テーマ</vt:lpstr>
      <vt:lpstr>PowerPoint プレゼンテーション</vt:lpstr>
      <vt:lpstr>PowerPoint プレゼンテーション</vt:lpstr>
      <vt:lpstr>農業遺産とは</vt:lpstr>
      <vt:lpstr>例１：山形の紅花がつなぐ知恵・文化</vt:lpstr>
      <vt:lpstr>例１：山形の紅花がつなぐ知恵・文化</vt:lpstr>
      <vt:lpstr>例１：山形の紅花がつなぐ知恵・文化</vt:lpstr>
      <vt:lpstr>例２：掛川の茶畑が育む生物多様性</vt:lpstr>
      <vt:lpstr>例２：掛川の茶畑が育む生物多様性　</vt:lpstr>
      <vt:lpstr>例２：掛川の茶畑が育む生物多様性</vt:lpstr>
      <vt:lpstr>国内の農業遺産地域</vt:lpstr>
      <vt:lpstr>世界農業遺産の認定基準</vt:lpstr>
      <vt:lpstr>日本農業遺産の認定基準</vt:lpstr>
      <vt:lpstr>「つながり」の農業遺産 滋賀県の琵琶湖システム</vt:lpstr>
      <vt:lpstr>世界農業遺産・日本農業遺産　滋賀県琵琶湖地域</vt:lpstr>
      <vt:lpstr>エリ漁の仕組み</vt:lpstr>
      <vt:lpstr>魚のゆりかご水田</vt:lpstr>
      <vt:lpstr>湖を守るための植林活動</vt:lpstr>
      <vt:lpstr>琵琶湖地域の食文化　ふなずし</vt:lpstr>
      <vt:lpstr>農業遺産認定の効果</vt:lpstr>
      <vt:lpstr>宮崎県高千穂郷・椎葉山地域</vt:lpstr>
      <vt:lpstr>世界農業遺産　宮崎県高千穂郷・椎葉山地域</vt:lpstr>
      <vt:lpstr>複合経営の例</vt:lpstr>
      <vt:lpstr>焼き畑（ソバや大豆などの生産）</vt:lpstr>
      <vt:lpstr>米を作るための努力ー山腹用水路</vt:lpstr>
      <vt:lpstr>　神楽</vt:lpstr>
      <vt:lpstr>いろいろな地域の農業遺産 調べてみてね！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三央 夏目</dc:creator>
  <cp:lastModifiedBy>藤村 賢志</cp:lastModifiedBy>
  <cp:revision>269</cp:revision>
  <cp:lastPrinted>2022-11-28T01:06:02Z</cp:lastPrinted>
  <dcterms:created xsi:type="dcterms:W3CDTF">2022-11-16T13:54:12Z</dcterms:created>
  <dcterms:modified xsi:type="dcterms:W3CDTF">2023-01-13T07:35:32Z</dcterms:modified>
</cp:coreProperties>
</file>